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88" r:id="rId3"/>
    <p:sldId id="312" r:id="rId4"/>
    <p:sldId id="320" r:id="rId5"/>
    <p:sldId id="321" r:id="rId6"/>
    <p:sldId id="322" r:id="rId7"/>
    <p:sldId id="323" r:id="rId8"/>
    <p:sldId id="324" r:id="rId9"/>
    <p:sldId id="325" r:id="rId10"/>
    <p:sldId id="335" r:id="rId11"/>
    <p:sldId id="326" r:id="rId12"/>
    <p:sldId id="336" r:id="rId13"/>
    <p:sldId id="327" r:id="rId14"/>
    <p:sldId id="328" r:id="rId15"/>
    <p:sldId id="329" r:id="rId16"/>
    <p:sldId id="337" r:id="rId17"/>
    <p:sldId id="338" r:id="rId18"/>
    <p:sldId id="333" r:id="rId19"/>
    <p:sldId id="303" r:id="rId20"/>
    <p:sldId id="304" r:id="rId21"/>
    <p:sldId id="306" r:id="rId22"/>
    <p:sldId id="315" r:id="rId23"/>
    <p:sldId id="287" r:id="rId24"/>
    <p:sldId id="318" r:id="rId25"/>
    <p:sldId id="291" r:id="rId26"/>
    <p:sldId id="283" r:id="rId27"/>
    <p:sldId id="331" r:id="rId28"/>
    <p:sldId id="332" r:id="rId29"/>
    <p:sldId id="310" r:id="rId30"/>
    <p:sldId id="307" r:id="rId31"/>
    <p:sldId id="308" r:id="rId32"/>
    <p:sldId id="311" r:id="rId33"/>
    <p:sldId id="319" r:id="rId34"/>
    <p:sldId id="330" r:id="rId35"/>
    <p:sldId id="334" r:id="rId36"/>
    <p:sldId id="30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7FD9515-165F-40BE-B3A5-4289A4E9A963}">
          <p14:sldIdLst>
            <p14:sldId id="288"/>
            <p14:sldId id="312"/>
          </p14:sldIdLst>
        </p14:section>
        <p14:section name="Мерности" id="{A49BCF43-78E3-489A-84F8-D20BCB31DEF2}">
          <p14:sldIdLst>
            <p14:sldId id="320"/>
            <p14:sldId id="321"/>
            <p14:sldId id="322"/>
            <p14:sldId id="323"/>
            <p14:sldId id="324"/>
            <p14:sldId id="325"/>
            <p14:sldId id="335"/>
            <p14:sldId id="326"/>
            <p14:sldId id="336"/>
            <p14:sldId id="327"/>
            <p14:sldId id="328"/>
            <p14:sldId id="329"/>
            <p14:sldId id="337"/>
            <p14:sldId id="338"/>
          </p14:sldIdLst>
        </p14:section>
        <p14:section name="Группы" id="{18F2AD7B-CCFC-4847-92DD-BC3E585592B3}">
          <p14:sldIdLst>
            <p14:sldId id="333"/>
            <p14:sldId id="303"/>
            <p14:sldId id="304"/>
            <p14:sldId id="306"/>
          </p14:sldIdLst>
        </p14:section>
        <p14:section name="Роли" id="{B1FDA0EA-A10E-4B5E-BC02-238B7CEC5A9D}">
          <p14:sldIdLst>
            <p14:sldId id="315"/>
            <p14:sldId id="287"/>
            <p14:sldId id="318"/>
            <p14:sldId id="291"/>
          </p14:sldIdLst>
        </p14:section>
        <p14:section name="Модули" id="{E6C98DA7-65D2-44D0-9393-F8AD307AF7A7}">
          <p14:sldIdLst>
            <p14:sldId id="283"/>
            <p14:sldId id="331"/>
            <p14:sldId id="332"/>
            <p14:sldId id="310"/>
            <p14:sldId id="307"/>
            <p14:sldId id="308"/>
            <p14:sldId id="311"/>
            <p14:sldId id="319"/>
            <p14:sldId id="330"/>
            <p14:sldId id="334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6"/>
    <a:srgbClr val="339966"/>
    <a:srgbClr val="009900"/>
    <a:srgbClr val="0033CC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 autoAdjust="0"/>
    <p:restoredTop sz="83937" autoAdjust="0"/>
  </p:normalViewPr>
  <p:slideViewPr>
    <p:cSldViewPr>
      <p:cViewPr>
        <p:scale>
          <a:sx n="70" d="100"/>
          <a:sy n="70" d="100"/>
        </p:scale>
        <p:origin x="-1266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16.09.2018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55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17.09.2016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6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Rolodex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это вращающийся каталог с карточками, используемыми для хранения контактной бизнес-информации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8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B841FF5-185E-4C02-8E3F-837B230357A6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35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17.09.2016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0071-017-1096-4" TargetMode="External"/><Relationship Id="rId7" Type="http://schemas.openxmlformats.org/officeDocument/2006/relationships/hyperlink" Target="https://nplus1.ru/news/2017/12/18/chimp-vs-children" TargetMode="External"/><Relationship Id="rId2" Type="http://schemas.openxmlformats.org/officeDocument/2006/relationships/hyperlink" Target="https://link.springer.com/article/10.1007/s10071-018-1213-z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plus1.ru/news/2017/08/11/chimp-vs-children" TargetMode="External"/><Relationship Id="rId5" Type="http://schemas.openxmlformats.org/officeDocument/2006/relationships/hyperlink" Target="https://www.ncbi.nlm.nih.gov/pubmed/28887811?dopt=Abstract" TargetMode="External"/><Relationship Id="rId4" Type="http://schemas.openxmlformats.org/officeDocument/2006/relationships/hyperlink" Target="https://nplus1.ru/news/2018/02/27/chimp-vs-bonob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ezogr.ru/lechenie-kariesa-kornya-zuba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9080" y="620688"/>
            <a:ext cx="7511392" cy="1800200"/>
          </a:xfrm>
        </p:spPr>
        <p:txBody>
          <a:bodyPr>
            <a:noAutofit/>
          </a:bodyPr>
          <a:lstStyle/>
          <a:p>
            <a:r>
              <a:rPr lang="ru-RU" dirty="0"/>
              <a:t>Эволюция человека: формирование структуры ФИМ и социона</a:t>
            </a:r>
            <a:endParaRPr lang="ru-RU" dirty="0" smtClean="0">
              <a:solidFill>
                <a:srgbClr val="006666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95736" y="3212976"/>
            <a:ext cx="6624736" cy="10081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Александр Букалов, Ольга Карпенко</a:t>
            </a:r>
            <a:endParaRPr lang="ru-RU" dirty="0"/>
          </a:p>
        </p:txBody>
      </p:sp>
      <p:sp>
        <p:nvSpPr>
          <p:cNvPr id="10" name="Подзаголовок 1"/>
          <p:cNvSpPr txBox="1">
            <a:spLocks/>
          </p:cNvSpPr>
          <p:nvPr/>
        </p:nvSpPr>
        <p:spPr>
          <a:xfrm>
            <a:off x="1444947" y="4005064"/>
            <a:ext cx="7375525" cy="170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2200" i="1" dirty="0" smtClean="0">
                <a:solidFill>
                  <a:srgbClr val="0033CC"/>
                </a:solidFill>
              </a:rPr>
              <a:t>Международный институт соционики, </a:t>
            </a:r>
          </a:p>
          <a:p>
            <a:pPr>
              <a:lnSpc>
                <a:spcPct val="80000"/>
              </a:lnSpc>
              <a:defRPr/>
            </a:pPr>
            <a:r>
              <a:rPr lang="ru-RU" sz="2200" i="1" dirty="0" smtClean="0">
                <a:solidFill>
                  <a:srgbClr val="0033CC"/>
                </a:solidFill>
              </a:rPr>
              <a:t>http://socionic.info</a:t>
            </a:r>
          </a:p>
          <a:p>
            <a:pPr>
              <a:defRPr/>
            </a:pPr>
            <a:endParaRPr lang="ru-R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705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8640"/>
            <a:ext cx="8280920" cy="6192687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sz="2100" dirty="0"/>
              <a:t>Наблюдения показывают, что интеллектуальное развитие шимпанзе заканчивается к 4-м годам, а </a:t>
            </a:r>
            <a:r>
              <a:rPr lang="en-US" sz="2100" dirty="0"/>
              <a:t>ST</a:t>
            </a:r>
            <a:r>
              <a:rPr lang="ru-RU" sz="2100" dirty="0"/>
              <a:t>-</a:t>
            </a:r>
            <a:r>
              <a:rPr lang="en-US" sz="2100" dirty="0"/>
              <a:t>WMC</a:t>
            </a:r>
            <a:r>
              <a:rPr lang="ru-RU" sz="2100" dirty="0"/>
              <a:t> ≤ 3. Люди же продолжают развиваться, достигая </a:t>
            </a:r>
            <a:r>
              <a:rPr lang="en-US" sz="2100" dirty="0"/>
              <a:t>ST</a:t>
            </a:r>
            <a:r>
              <a:rPr lang="ru-RU" sz="2100" dirty="0"/>
              <a:t>-</a:t>
            </a:r>
            <a:r>
              <a:rPr lang="en-US" sz="2100" dirty="0"/>
              <a:t>WMC</a:t>
            </a:r>
            <a:r>
              <a:rPr lang="ru-RU" sz="2100" dirty="0"/>
              <a:t> = 7 к 12 годам. Это соответствует выводам Ж. Пиаже о развитии детского </a:t>
            </a:r>
            <a:r>
              <a:rPr lang="ru-RU" sz="2100" dirty="0" smtClean="0"/>
              <a:t>интеллекта.</a:t>
            </a:r>
            <a:endParaRPr lang="ru-RU" sz="2100" dirty="0"/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sz="2100" dirty="0" smtClean="0"/>
              <a:t>Д. Рид также проанализировал развитие палеолитических технологий и увеличение размеров мозга и попытался по этим косвенным признакам выяснить, как менялся в ходе антропогенеза объем кратковременной памяти. Технологии изготовления орудий Рид разделил на 7 групп по уровню «концептуальной сложности»: от использования готовых палок (уровень 1) до верхне-палеолитической технологии последовательного отщепления множества призматических лезвий от одного и того же ядра (уровень 7). По мнению Рида, у </a:t>
            </a:r>
            <a:r>
              <a:rPr lang="ru-RU" sz="2100" dirty="0" err="1" smtClean="0"/>
              <a:t>Homo</a:t>
            </a:r>
            <a:r>
              <a:rPr lang="ru-RU" sz="2100" dirty="0" smtClean="0"/>
              <a:t> </a:t>
            </a:r>
            <a:r>
              <a:rPr lang="ru-RU" sz="2100" dirty="0" err="1" smtClean="0"/>
              <a:t>habilis</a:t>
            </a:r>
            <a:r>
              <a:rPr lang="ru-RU" sz="2100" dirty="0" smtClean="0"/>
              <a:t>, овладевшего технологией четвертого уровня (</a:t>
            </a:r>
            <a:r>
              <a:rPr lang="ru-RU" sz="2100" dirty="0" err="1" smtClean="0"/>
              <a:t>олдувайские</a:t>
            </a:r>
            <a:r>
              <a:rPr lang="ru-RU" sz="2100" dirty="0" smtClean="0"/>
              <a:t> галечные орудия с одним режущим краем), величина ST-WMC составляла около 4. У </a:t>
            </a:r>
            <a:r>
              <a:rPr lang="ru-RU" sz="2100" dirty="0" err="1" smtClean="0"/>
              <a:t>Homo</a:t>
            </a:r>
            <a:r>
              <a:rPr lang="ru-RU" sz="2100" dirty="0" smtClean="0"/>
              <a:t> </a:t>
            </a:r>
            <a:r>
              <a:rPr lang="ru-RU" sz="2100" dirty="0" err="1" smtClean="0"/>
              <a:t>erectus</a:t>
            </a:r>
            <a:r>
              <a:rPr lang="ru-RU" sz="2100" dirty="0" smtClean="0"/>
              <a:t> с его обоюдоострыми рубилами (уровень 5) ST-WMC достигла 5. У неандертальцев и древнейших сапиенсов, овладевших технологиями шестого уровня, ST-WMC была примерно равна 6.</a:t>
            </a:r>
            <a:endParaRPr lang="en-US" sz="2100" dirty="0" smtClean="0"/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sz="2100" dirty="0" smtClean="0"/>
              <a:t>Первые признаки «подлинно человеческой» культуры, появившиеся около </a:t>
            </a:r>
            <a:r>
              <a:rPr lang="en-US" sz="2100" dirty="0" smtClean="0"/>
              <a:t>25</a:t>
            </a:r>
            <a:r>
              <a:rPr lang="ru-RU" sz="2100" dirty="0" smtClean="0"/>
              <a:t>0 тысяч лет назад в Африке, маркируют</a:t>
            </a:r>
            <a:r>
              <a:rPr lang="en-US" sz="2100" dirty="0" smtClean="0"/>
              <a:t> </a:t>
            </a:r>
            <a:r>
              <a:rPr lang="ru-RU" sz="2100" dirty="0" smtClean="0"/>
              <a:t>появление символического мышления.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4311221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597502" cy="4836095"/>
          </a:xfrm>
        </p:spPr>
      </p:pic>
    </p:spTree>
    <p:extLst>
      <p:ext uri="{BB962C8B-B14F-4D97-AF65-F5344CB8AC3E}">
        <p14:creationId xmlns:p14="http://schemas.microsoft.com/office/powerpoint/2010/main" val="4161816410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3"/>
            <a:ext cx="8568952" cy="36004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Расчёты показывают (Букалов, 2008), что </a:t>
            </a:r>
            <a:r>
              <a:rPr lang="ru-RU" sz="2400" b="1" dirty="0" smtClean="0"/>
              <a:t>у шимпанзе </a:t>
            </a:r>
            <a:r>
              <a:rPr lang="ru-RU" sz="2400" dirty="0" smtClean="0"/>
              <a:t>вектор ситуации задает объем </a:t>
            </a:r>
            <a:r>
              <a:rPr lang="ru-RU" sz="2400" i="1" dirty="0" err="1" smtClean="0"/>
              <a:t>Ñ</a:t>
            </a:r>
            <a:r>
              <a:rPr lang="ru-RU" sz="2400" i="1" baseline="-25000" dirty="0" err="1" smtClean="0"/>
              <a:t>s</a:t>
            </a:r>
            <a:r>
              <a:rPr lang="ru-RU" sz="2400" dirty="0" smtClean="0"/>
              <a:t>=2(3), и для вектора личного опыта </a:t>
            </a:r>
            <a:r>
              <a:rPr lang="ru-RU" sz="2400" i="1" dirty="0" err="1" smtClean="0"/>
              <a:t>Ñ</a:t>
            </a:r>
            <a:r>
              <a:rPr lang="ru-RU" sz="2400" i="1" baseline="-25000" dirty="0" err="1" smtClean="0"/>
              <a:t>e</a:t>
            </a:r>
            <a:r>
              <a:rPr lang="ru-RU" sz="2400" dirty="0" smtClean="0"/>
              <a:t>=2(3). Для вектора норм </a:t>
            </a:r>
            <a:r>
              <a:rPr lang="ru-RU" sz="2400" i="1" dirty="0" err="1" smtClean="0"/>
              <a:t>Ñ</a:t>
            </a:r>
            <a:r>
              <a:rPr lang="ru-RU" sz="2400" i="1" baseline="-25000" dirty="0" err="1" smtClean="0"/>
              <a:t>n</a:t>
            </a:r>
            <a:r>
              <a:rPr lang="ru-RU" sz="2400" dirty="0" smtClean="0"/>
              <a:t>=1(2) и для вектора глобальности </a:t>
            </a:r>
            <a:r>
              <a:rPr lang="ru-RU" sz="2400" i="1" dirty="0" err="1" smtClean="0"/>
              <a:t>Ñ</a:t>
            </a:r>
            <a:r>
              <a:rPr lang="ru-RU" sz="2400" i="1" baseline="-25000" dirty="0" err="1" smtClean="0"/>
              <a:t>g</a:t>
            </a:r>
            <a:r>
              <a:rPr lang="ru-RU" sz="2400" dirty="0" smtClean="0"/>
              <a:t>=3(4). Поэтому первая психическая функция у приматов имеет объем </a:t>
            </a:r>
            <a:r>
              <a:rPr lang="ru-RU" sz="2400" i="1" dirty="0" smtClean="0"/>
              <a:t>Ñ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=8(12), вторая - </a:t>
            </a:r>
            <a:r>
              <a:rPr lang="ru-RU" sz="2400" i="1" dirty="0" smtClean="0"/>
              <a:t>Ñ</a:t>
            </a:r>
            <a:r>
              <a:rPr lang="ru-RU" sz="2400" baseline="-25000" dirty="0" smtClean="0"/>
              <a:t> 2 </a:t>
            </a:r>
            <a:r>
              <a:rPr lang="ru-RU" sz="2400" dirty="0" smtClean="0"/>
              <a:t>=6(9), третья - </a:t>
            </a:r>
            <a:r>
              <a:rPr lang="ru-RU" sz="2400" i="1" dirty="0" smtClean="0"/>
              <a:t>Ñ</a:t>
            </a:r>
            <a:r>
              <a:rPr lang="ru-RU" sz="2400" baseline="-25000" dirty="0" smtClean="0"/>
              <a:t> 3 </a:t>
            </a:r>
            <a:r>
              <a:rPr lang="ru-RU" sz="2400" dirty="0" smtClean="0"/>
              <a:t>=4(6), четвертая -  </a:t>
            </a:r>
            <a:r>
              <a:rPr lang="ru-RU" sz="2400" i="1" dirty="0" smtClean="0"/>
              <a:t>Ñ</a:t>
            </a:r>
            <a:r>
              <a:rPr lang="ru-RU" sz="2400" baseline="-25000" dirty="0" smtClean="0"/>
              <a:t> 4 </a:t>
            </a:r>
            <a:r>
              <a:rPr lang="ru-RU" sz="2400" dirty="0" smtClean="0"/>
              <a:t>=2(3).</a:t>
            </a:r>
          </a:p>
          <a:p>
            <a:r>
              <a:rPr lang="ru-RU" sz="2400" dirty="0" smtClean="0"/>
              <a:t>При этом объем мозга у шимпанзе 400 см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, а у человека – 1500-2000</a:t>
            </a:r>
            <a:r>
              <a:rPr lang="ru-RU" sz="2400" dirty="0"/>
              <a:t> </a:t>
            </a:r>
            <a:r>
              <a:rPr lang="ru-RU" sz="2400" dirty="0" smtClean="0"/>
              <a:t>см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. Поэтому можно приблизительно оценить, что увеличение мощности первой функции на 1 ячейку соответствует эволюционному приросту объема мозга в среднем на 100 см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. 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2673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866818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Изменение объема мозга во времени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Ð·Ð¼ÐµÐ½ÐµÐ½Ð¸Ðµ Ð¾Ð±ÑÐµÐ¼Ð° Ð¼Ð¾Ð·Ð³Ð° Ð²Ð¾ Ð²ÑÐµÐ¼ÐµÐ½Ð¸ Ð·Ð° Ð¿Ð¾ÑÐ»ÐµÐ´Ð½Ð¸Ðµ 7 Ð¼Ð¸Ð»Ð»Ð¸Ð¾Ð½Ð¾Ð² Ð»ÐµÑ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508" y="1136450"/>
            <a:ext cx="9163508" cy="55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31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8460432" cy="6669360"/>
          </a:xfr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1200"/>
              </a:spcBef>
              <a:buNone/>
            </a:pPr>
            <a:r>
              <a:rPr lang="ru-RU" sz="2200" dirty="0"/>
              <a:t>Символическое мышление появляется при достижении объема головного мозга 1100 см</a:t>
            </a:r>
            <a:r>
              <a:rPr lang="ru-RU" sz="2200" baseline="30000" dirty="0"/>
              <a:t>3</a:t>
            </a:r>
            <a:r>
              <a:rPr lang="ru-RU" sz="2200" dirty="0"/>
              <a:t> – у ранних </a:t>
            </a:r>
            <a:r>
              <a:rPr lang="en-US" sz="2200" i="1" dirty="0"/>
              <a:t>Homo</a:t>
            </a:r>
            <a:r>
              <a:rPr lang="en-US" sz="2200" dirty="0"/>
              <a:t> </a:t>
            </a:r>
            <a:r>
              <a:rPr lang="en-US" sz="2200" i="1" dirty="0"/>
              <a:t>sapiens</a:t>
            </a:r>
            <a:r>
              <a:rPr lang="ru-RU" sz="2200" dirty="0"/>
              <a:t>, а также поздних</a:t>
            </a:r>
            <a:r>
              <a:rPr lang="ru-RU" sz="2200" i="1" dirty="0"/>
              <a:t> </a:t>
            </a:r>
            <a:r>
              <a:rPr lang="en-US" sz="2200" i="1" dirty="0"/>
              <a:t>Homo </a:t>
            </a:r>
            <a:r>
              <a:rPr lang="en-US" sz="2200" i="1" dirty="0" err="1"/>
              <a:t>neanderthalensis</a:t>
            </a:r>
            <a:r>
              <a:rPr lang="ru-RU" sz="2200" dirty="0"/>
              <a:t>,</a:t>
            </a:r>
            <a:r>
              <a:rPr lang="ru-RU" sz="2200" i="1" dirty="0"/>
              <a:t> </a:t>
            </a:r>
            <a:r>
              <a:rPr lang="en-US" sz="2200" i="1" dirty="0"/>
              <a:t>Homo</a:t>
            </a:r>
            <a:r>
              <a:rPr lang="en-US" sz="2200" dirty="0"/>
              <a:t> </a:t>
            </a:r>
            <a:r>
              <a:rPr lang="en-US" sz="2200" i="1" dirty="0"/>
              <a:t>sapiens</a:t>
            </a:r>
            <a:r>
              <a:rPr lang="en-US" sz="2200" dirty="0"/>
              <a:t> subsp. </a:t>
            </a:r>
            <a:r>
              <a:rPr lang="en-US" sz="2200" i="1" dirty="0" err="1"/>
              <a:t>Denisova</a:t>
            </a:r>
            <a:r>
              <a:rPr lang="en-US" sz="2200" i="1" dirty="0"/>
              <a:t> </a:t>
            </a:r>
            <a:r>
              <a:rPr lang="ru-RU" sz="2200" dirty="0"/>
              <a:t>(</a:t>
            </a:r>
            <a:r>
              <a:rPr lang="ru-RU" sz="2200" dirty="0" err="1"/>
              <a:t>денисовский</a:t>
            </a:r>
            <a:r>
              <a:rPr lang="ru-RU" sz="2200" dirty="0"/>
              <a:t> человек). О появлении такого мышления мы можем судить по </a:t>
            </a:r>
            <a:r>
              <a:rPr lang="ru-RU" sz="2200" dirty="0" smtClean="0"/>
              <a:t>созданию фигурок</a:t>
            </a:r>
            <a:r>
              <a:rPr lang="ru-RU" sz="2200" dirty="0"/>
              <a:t>, украшений (бусы из раковин), рисунков с использованием специально приготовленных красок. Всё это свидетельствует о появлении степеней свободы психического пространства, не связанных с проблемами физического выживания</a:t>
            </a:r>
            <a:r>
              <a:rPr lang="ru-RU" sz="2200" dirty="0" smtClean="0"/>
              <a:t>.</a:t>
            </a:r>
          </a:p>
          <a:p>
            <a:pPr marL="0" indent="0">
              <a:lnSpc>
                <a:spcPct val="85000"/>
              </a:lnSpc>
              <a:spcBef>
                <a:spcPts val="1200"/>
              </a:spcBef>
              <a:buNone/>
            </a:pPr>
            <a:r>
              <a:rPr lang="ru-RU" sz="2200" dirty="0" smtClean="0"/>
              <a:t>Этот порог соответствует 15-16 операционным ячейкам для 1-й функции. Для 2-й функции – 10-11 ячеек.</a:t>
            </a:r>
          </a:p>
          <a:p>
            <a:pPr marL="0" indent="0">
              <a:lnSpc>
                <a:spcPct val="85000"/>
              </a:lnSpc>
              <a:spcBef>
                <a:spcPts val="1200"/>
              </a:spcBef>
              <a:buNone/>
            </a:pPr>
            <a:r>
              <a:rPr lang="ru-RU" sz="2200" dirty="0" smtClean="0"/>
              <a:t>Этот переход связан также с переходом от решения задач по вектору текущей ситуации к более общим (глобальным) вопросам.</a:t>
            </a:r>
          </a:p>
          <a:p>
            <a:pPr marL="0" indent="0">
              <a:lnSpc>
                <a:spcPct val="85000"/>
              </a:lnSpc>
              <a:spcBef>
                <a:spcPts val="1200"/>
              </a:spcBef>
              <a:buNone/>
            </a:pPr>
            <a:r>
              <a:rPr lang="ru-RU" sz="2200" dirty="0" smtClean="0"/>
              <a:t>Дальнейшее наращивание количества операционных ячеек в психических функциях отражает специфику становления и развития человека как разумного существа, окончательного формирования типов личности, социона и человеческого социума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2211209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/>
              <a:t>«Словарный запас» маленьких детей и человекообразных обезьян совпадает на </a:t>
            </a:r>
            <a:r>
              <a:rPr lang="ru-RU" sz="3000" b="1" dirty="0" smtClean="0"/>
              <a:t>96</a:t>
            </a:r>
            <a:r>
              <a:rPr lang="ru-RU" sz="3000" b="1" dirty="0"/>
              <a:t>%</a:t>
            </a:r>
            <a:endParaRPr lang="ru-RU" sz="3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34" y="1597025"/>
            <a:ext cx="7643531" cy="4297363"/>
          </a:xfrm>
        </p:spPr>
      </p:pic>
    </p:spTree>
    <p:extLst>
      <p:ext uri="{BB962C8B-B14F-4D97-AF65-F5344CB8AC3E}">
        <p14:creationId xmlns:p14="http://schemas.microsoft.com/office/powerpoint/2010/main" val="4038095354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496944" cy="691276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700" dirty="0">
                <a:latin typeface="+mj-lt"/>
              </a:rPr>
              <a:t>Маленькие дети в возрасте до двух лет используют те же жесты, что и человекообразные обезьяны, рассказывается в </a:t>
            </a:r>
            <a:r>
              <a:rPr lang="ru-RU" sz="1700" i="1" dirty="0" err="1">
                <a:latin typeface="+mj-lt"/>
                <a:hlinkClick r:id="rId2"/>
              </a:rPr>
              <a:t>Animal</a:t>
            </a:r>
            <a:r>
              <a:rPr lang="ru-RU" sz="1700" i="1" dirty="0">
                <a:latin typeface="+mj-lt"/>
                <a:hlinkClick r:id="rId2"/>
              </a:rPr>
              <a:t> </a:t>
            </a:r>
            <a:r>
              <a:rPr lang="ru-RU" sz="1700" i="1" dirty="0" err="1">
                <a:latin typeface="+mj-lt"/>
                <a:hlinkClick r:id="rId2"/>
              </a:rPr>
              <a:t>Cognition</a:t>
            </a:r>
            <a:r>
              <a:rPr lang="ru-RU" sz="1700" dirty="0">
                <a:latin typeface="+mj-lt"/>
              </a:rPr>
              <a:t>. Как показали европейские психологи, для общения дети используют 52 жеста и 50 из них совпали с жестами шимпанзе и горилл. Человекообразные обезьяны общаются между собой с помощью репертуара звуков, гримас, поз и жестов. Например, </a:t>
            </a:r>
            <a:r>
              <a:rPr lang="ru-RU" sz="1700" dirty="0" smtClean="0">
                <a:latin typeface="+mj-lt"/>
              </a:rPr>
              <a:t>шимпанзе </a:t>
            </a:r>
            <a:r>
              <a:rPr lang="ru-RU" sz="1700" u="sng" dirty="0" smtClean="0">
                <a:latin typeface="+mj-lt"/>
                <a:hlinkClick r:id="rId3"/>
              </a:rPr>
              <a:t>используют</a:t>
            </a:r>
            <a:r>
              <a:rPr lang="ru-RU" sz="1700" dirty="0">
                <a:latin typeface="+mj-lt"/>
              </a:rPr>
              <a:t> около 60 разных типов жестов. При этом «словарь» разных видов человекообразных обезьян может во многом совпадать. В частности, репертуар жестов и шимпанзе, и </a:t>
            </a:r>
            <a:r>
              <a:rPr lang="ru-RU" sz="1700" dirty="0" err="1">
                <a:latin typeface="+mj-lt"/>
              </a:rPr>
              <a:t>бонобо</a:t>
            </a:r>
            <a:r>
              <a:rPr lang="ru-RU" sz="1700" dirty="0">
                <a:latin typeface="+mj-lt"/>
              </a:rPr>
              <a:t> </a:t>
            </a:r>
            <a:r>
              <a:rPr lang="ru-RU" sz="1700" u="sng" dirty="0">
                <a:latin typeface="+mj-lt"/>
                <a:hlinkClick r:id="rId4"/>
              </a:rPr>
              <a:t>совпадает</a:t>
            </a:r>
            <a:r>
              <a:rPr lang="ru-RU" sz="1700" dirty="0">
                <a:latin typeface="+mj-lt"/>
              </a:rPr>
              <a:t> на 90 процентов. В «словарном запасе» других человекообразных </a:t>
            </a:r>
            <a:r>
              <a:rPr lang="ru-RU" sz="1700" dirty="0" smtClean="0">
                <a:latin typeface="+mj-lt"/>
              </a:rPr>
              <a:t>обезьян </a:t>
            </a:r>
            <a:r>
              <a:rPr lang="ru-RU" sz="1700" u="sng" dirty="0" smtClean="0">
                <a:latin typeface="+mj-lt"/>
                <a:hlinkClick r:id="rId5"/>
              </a:rPr>
              <a:t>совпадает</a:t>
            </a:r>
            <a:r>
              <a:rPr lang="ru-RU" sz="1700" dirty="0">
                <a:latin typeface="+mj-lt"/>
              </a:rPr>
              <a:t> около 36 видов жестов. Британские и немецкие психологи и этологи под руководством Кэтрин </a:t>
            </a:r>
            <a:r>
              <a:rPr lang="ru-RU" sz="1700" dirty="0" err="1">
                <a:latin typeface="+mj-lt"/>
              </a:rPr>
              <a:t>Хобайтер</a:t>
            </a:r>
            <a:r>
              <a:rPr lang="ru-RU" sz="1700" dirty="0">
                <a:latin typeface="+mj-lt"/>
              </a:rPr>
              <a:t> (</a:t>
            </a:r>
            <a:r>
              <a:rPr lang="ru-RU" sz="1700" dirty="0" err="1">
                <a:latin typeface="+mj-lt"/>
              </a:rPr>
              <a:t>Catherine</a:t>
            </a:r>
            <a:r>
              <a:rPr lang="ru-RU" sz="1700" dirty="0">
                <a:latin typeface="+mj-lt"/>
              </a:rPr>
              <a:t> </a:t>
            </a:r>
            <a:r>
              <a:rPr lang="ru-RU" sz="1700" dirty="0" err="1">
                <a:latin typeface="+mj-lt"/>
              </a:rPr>
              <a:t>Hobaiter</a:t>
            </a:r>
            <a:r>
              <a:rPr lang="ru-RU" sz="1700" dirty="0">
                <a:latin typeface="+mj-lt"/>
              </a:rPr>
              <a:t>) из </a:t>
            </a:r>
            <a:r>
              <a:rPr lang="ru-RU" sz="1700" dirty="0" err="1">
                <a:latin typeface="+mj-lt"/>
              </a:rPr>
              <a:t>Сент-Эндрюсского</a:t>
            </a:r>
            <a:r>
              <a:rPr lang="ru-RU" sz="1700" dirty="0">
                <a:latin typeface="+mj-lt"/>
              </a:rPr>
              <a:t> университета решили выяснить, пересекаются ли жесты, с помощью которых общаются маленькие дети, с жестами других человекообразных обезьян. Люди, конечно, больше полагаются на язык, хотя и в человеческом общении невербальная коммуникация играет огромную роль. Но маленьким детям, которые еще не научились говорить, ничего не остается, кроме как пользоваться жестами. Чтобы выяснить, пересекается ли «словарный запас» детей и шимпанзе, ученые наблюдали за 13 детьми в возрасте от восьми до 21 месяца, живущими в Германии и в Уганде. Игры детей в детском саду или дома снимали на видео. Затем исследователи анализировали их и выделяли отдельные жесты, которые сравнивали с жестами шимпанзе возрастом от одного до 51 года. Этих обезьян записывали на видео в течение десятилетних наблюдений в лесу </a:t>
            </a:r>
            <a:r>
              <a:rPr lang="ru-RU" sz="1700" dirty="0" err="1">
                <a:latin typeface="+mj-lt"/>
              </a:rPr>
              <a:t>Будонго</a:t>
            </a:r>
            <a:r>
              <a:rPr lang="ru-RU" sz="1700" dirty="0">
                <a:latin typeface="+mj-lt"/>
              </a:rPr>
              <a:t> в Уганде. Кроме того, жесты детей сравнивали с жестами горилл, которых авторы </a:t>
            </a:r>
            <a:r>
              <a:rPr lang="ru-RU" sz="1700" u="sng" dirty="0">
                <a:latin typeface="+mj-lt"/>
                <a:hlinkClick r:id="rId5"/>
              </a:rPr>
              <a:t>изучали</a:t>
            </a:r>
            <a:r>
              <a:rPr lang="ru-RU" sz="1700" dirty="0">
                <a:latin typeface="+mj-lt"/>
              </a:rPr>
              <a:t> в одном из предыдущих исследований. Ученые выделили у детей 52 типа жестов, с помощью которых они общались. Среди них были жесты, предназначенные для того, чтобы установить с кем-то физический контакт; показать, что ребенок хочет, и жесты, сопровождавшие звуковую коммуникацию. Как оказалось, что шимпанзе тоже используют 46 из них (89 процентов), а шимпанзе и гориллы в сумме используют 50 жестов (96 процентов) из 52. Два оставшихся типа жестов, взмах и сгибание руки, использовали только дети. Ранее ученые показали, что шимпанзе похожи на маленьких детей и в других областях деятельности. В том числе, их </a:t>
            </a:r>
            <a:r>
              <a:rPr lang="ru-RU" sz="1700" u="sng" dirty="0">
                <a:latin typeface="+mj-lt"/>
                <a:hlinkClick r:id="rId6"/>
              </a:rPr>
              <a:t>можно научить</a:t>
            </a:r>
            <a:r>
              <a:rPr lang="ru-RU" sz="1700" dirty="0">
                <a:latin typeface="+mj-lt"/>
              </a:rPr>
              <a:t> играть в «камень, ножницы, бумагу» примерно с той же точностью, что и четырехлетних детей. И также, как шестилетние дети, они </a:t>
            </a:r>
            <a:r>
              <a:rPr lang="ru-RU" sz="1700" u="sng" dirty="0">
                <a:latin typeface="+mj-lt"/>
                <a:hlinkClick r:id="rId7"/>
              </a:rPr>
              <a:t>хотят видеть</a:t>
            </a:r>
            <a:r>
              <a:rPr lang="ru-RU" sz="1700" dirty="0">
                <a:latin typeface="+mj-lt"/>
              </a:rPr>
              <a:t>, как наказывают их обидчика"</a:t>
            </a:r>
            <a:endParaRPr lang="ru-RU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457048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1759" y="2708920"/>
            <a:ext cx="6408711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4400" dirty="0"/>
              <a:t>Структурирование </a:t>
            </a:r>
            <a:r>
              <a:rPr lang="ru-RU" sz="4400" dirty="0" err="1"/>
              <a:t>психоинформационного</a:t>
            </a:r>
            <a:r>
              <a:rPr lang="ru-RU" sz="4400" dirty="0"/>
              <a:t> пространства </a:t>
            </a:r>
            <a:endParaRPr lang="ru-RU" sz="6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272689" y="-1901071"/>
            <a:ext cx="3326152" cy="78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09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268761"/>
            <a:ext cx="8077200" cy="46250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Внимание, </a:t>
            </a:r>
            <a:r>
              <a:rPr lang="ru-RU" dirty="0"/>
              <a:t>память и мышление человека </a:t>
            </a:r>
            <a:r>
              <a:rPr lang="ru-RU" dirty="0" smtClean="0"/>
              <a:t>имеют </a:t>
            </a:r>
            <a:r>
              <a:rPr lang="ru-RU" dirty="0"/>
              <a:t>иерархическую структуру, соответствующую структуре </a:t>
            </a:r>
            <a:r>
              <a:rPr lang="ru-RU" dirty="0" smtClean="0"/>
              <a:t>функций информационного </a:t>
            </a:r>
            <a:r>
              <a:rPr lang="ru-RU" dirty="0"/>
              <a:t>метаболизма. При этом информационный объем ячеек </a:t>
            </a:r>
            <a:r>
              <a:rPr lang="ru-RU" dirty="0" smtClean="0"/>
              <a:t>подструктур </a:t>
            </a:r>
            <a:r>
              <a:rPr lang="ru-RU" dirty="0"/>
              <a:t>выражается «магическим рядом» 7, 10, 17, 27 и т. д., а «магическое число» Дж. Миллера 7±2 является первым членом этого </a:t>
            </a:r>
            <a:r>
              <a:rPr lang="ru-RU" dirty="0" smtClean="0"/>
              <a:t>ряда.</a:t>
            </a:r>
          </a:p>
          <a:p>
            <a:endParaRPr lang="ru-RU" dirty="0" smtClean="0"/>
          </a:p>
          <a:p>
            <a:r>
              <a:rPr lang="ru-RU" dirty="0"/>
              <a:t>Теория размерности и структурирования </a:t>
            </a:r>
            <a:r>
              <a:rPr lang="ru-RU" dirty="0" err="1"/>
              <a:t>психонформационного</a:t>
            </a:r>
            <a:r>
              <a:rPr lang="ru-RU" dirty="0"/>
              <a:t> пространства выделяет несколько видов групп, которые могут быть эффективными для оптимального формирования коллективов: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5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92696"/>
            <a:ext cx="8130480" cy="583264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i="1" dirty="0"/>
              <a:t>Группа из 7–8-ми человек.</a:t>
            </a:r>
            <a:r>
              <a:rPr lang="ru-RU" dirty="0"/>
              <a:t> Простая группа, замыкающаяся на руководителя (менеджера). Соответствует одномерной функции ИМ и одномерному управлению, в ней необходимы личностное общение и непосредственный контакт, что соответствует одномерному вектору опыта — «Я». Подавляющее большинство управляющих импульсов исходит от руководителя. Иерархическая структура в группе проявлена слабо, объем обязанностей у членов группы примерно одинаков.</a:t>
            </a:r>
          </a:p>
          <a:p>
            <a:pPr lvl="0"/>
            <a:r>
              <a:rPr lang="ru-RU" i="1" dirty="0"/>
              <a:t>Группа из 10–11-и человек.</a:t>
            </a:r>
            <a:r>
              <a:rPr lang="ru-RU" dirty="0"/>
              <a:t> Соответствует двумерной функции с векторами «Я» и «нормы». Эта группа не только управляется прямыми указаниями руководителя, но и поддерживает нормы, правила поведения, обязательные для всех, регулирующие поведение членов группы и распределение обязанностей в 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0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Соционика - наука о </a:t>
            </a:r>
            <a:r>
              <a:rPr lang="ru-RU" dirty="0" err="1"/>
              <a:t>соционе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соционной</a:t>
            </a:r>
            <a:r>
              <a:rPr lang="ru-RU" dirty="0" smtClean="0"/>
              <a:t> </a:t>
            </a:r>
            <a:r>
              <a:rPr lang="ru-RU" dirty="0"/>
              <a:t>природе человека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структуре </a:t>
            </a:r>
            <a:r>
              <a:rPr lang="ru-RU" dirty="0"/>
              <a:t>общества, о разных типах информационного метаболизма (ИМ) людей и разных формах взаимоотношений между ними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i="1" dirty="0" err="1" smtClean="0"/>
              <a:t>Аушра</a:t>
            </a:r>
            <a:r>
              <a:rPr lang="ru-RU" i="1" dirty="0" smtClean="0"/>
              <a:t> Аугустинавичюте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0204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92696"/>
            <a:ext cx="8274496" cy="60486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i="1" dirty="0"/>
              <a:t>Группа из 17±1 человек.</a:t>
            </a:r>
            <a:r>
              <a:rPr lang="ru-RU" dirty="0"/>
              <a:t> Соответствует трехмерной </a:t>
            </a:r>
            <a:r>
              <a:rPr lang="ru-RU" i="1" dirty="0"/>
              <a:t>творческой</a:t>
            </a:r>
            <a:r>
              <a:rPr lang="ru-RU" dirty="0"/>
              <a:t> функции, отличается от предыдущей наличием ситуативных реакций (вектор «ситуации»). У такого коллектива уже есть не только руководитель и нормы поведения, но и возможность самостоятельно реагировать и принимать решения по ряду вопросов, находящихся вне поля зрения или компетентности руководителя (вектор «Я») и не регулируемых принятыми правилами (вектор «норм»). Наблюдается деление на группы, которые формируются в соответствии со складывающейся ситуацией и потребностями коллектива.</a:t>
            </a:r>
          </a:p>
          <a:p>
            <a:pPr lvl="0"/>
            <a:r>
              <a:rPr lang="ru-RU" i="1" dirty="0"/>
              <a:t>Группа из 26–28-ми человек</a:t>
            </a:r>
            <a:r>
              <a:rPr lang="ru-RU" dirty="0"/>
              <a:t>. Нуждается в двух руководителях (один соответствует вектору «Я», другой — вектору «глобальности»). К трем векторам добавляется четвертый — вектор «глобальности». Такая группа самодостаточна и способна действовать автономно, по своему усмотрению в процессе решения каких-либо задач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5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35696" y="2924944"/>
            <a:ext cx="6647458" cy="30186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7200" dirty="0"/>
              <a:t>Система</a:t>
            </a:r>
            <a:br>
              <a:rPr lang="ru-RU" sz="7200" dirty="0"/>
            </a:br>
            <a:r>
              <a:rPr lang="ru-RU" sz="7200" dirty="0"/>
              <a:t>ролей в группе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34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ru-RU" dirty="0"/>
              <a:t>Структура </a:t>
            </a:r>
            <a:r>
              <a:rPr lang="ru-RU" b="1" dirty="0"/>
              <a:t>примитивной</a:t>
            </a:r>
            <a:r>
              <a:rPr lang="ru-RU" dirty="0"/>
              <a:t> группы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1"/>
            <a:ext cx="8198296" cy="1616968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/>
              <a:t>Восемь функциональных </a:t>
            </a:r>
            <a:r>
              <a:rPr lang="ru-RU" sz="3200" dirty="0"/>
              <a:t>ролей </a:t>
            </a:r>
            <a:r>
              <a:rPr lang="ru-RU" sz="3200" i="1" dirty="0"/>
              <a:t>примитивной</a:t>
            </a:r>
            <a:r>
              <a:rPr lang="ru-RU" sz="3200" dirty="0"/>
              <a:t> группы достаточно четко соответствуют восьми функциям модели А, особенно их архаическому, примитивному аспекту. Такое сопоставление выявляет и большую значимость модели А, более широкую сферу её применения.</a:t>
            </a:r>
            <a:endParaRPr lang="ru-RU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7113216" cy="296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08412"/>
            <a:ext cx="1223243" cy="263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ru-RU" dirty="0" smtClean="0"/>
              <a:t>Структура </a:t>
            </a:r>
            <a:r>
              <a:rPr lang="ru-RU" b="1" dirty="0" smtClean="0"/>
              <a:t>рабочей</a:t>
            </a:r>
            <a:r>
              <a:rPr lang="ru-RU" dirty="0" smtClean="0"/>
              <a:t> группы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1"/>
            <a:ext cx="8198296" cy="161696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/>
              <a:t>М. </a:t>
            </a:r>
            <a:r>
              <a:rPr lang="ru-RU" sz="3200" dirty="0" err="1"/>
              <a:t>Белбин</a:t>
            </a:r>
            <a:r>
              <a:rPr lang="ru-RU" sz="3200" dirty="0"/>
              <a:t> в результате многолетнего исследования рабочих групп выделил и описал восемь фиксированных ролей в коллективе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8165332" cy="34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368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mtClean="0"/>
              <a:t>Для эффективного менеджмента необходимо учитывать тот факт, что именно аспектная структура задач, стоящих перед группой, определяет иерархию соответствующих функций ИМ членов группы. Совпадение аспектной, структурной и функциональной иерархии в группе обеспечивает ей высокую работоспособность и результативность.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4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2132856"/>
            <a:ext cx="7058744" cy="403934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5400" dirty="0" smtClean="0"/>
              <a:t>Модули</a:t>
            </a:r>
            <a:br>
              <a:rPr lang="ru-RU" sz="5400" dirty="0" smtClean="0"/>
            </a:br>
            <a:r>
              <a:rPr lang="ru-RU" sz="5400" dirty="0" smtClean="0"/>
              <a:t>в сознании человека</a:t>
            </a:r>
            <a:endParaRPr lang="ru-RU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Предпосылки к </a:t>
            </a:r>
            <a:r>
              <a:rPr lang="ru-RU" dirty="0" err="1" smtClean="0"/>
              <a:t>социону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Речевые зоны начинают появляться у предков человека одновременно с первыми орудиями труда около 2,5 млн. лет назад. Прямые эксперименты показывают, что для создания зубил и других орудий необходимо обучение при помощи речи.</a:t>
            </a:r>
          </a:p>
          <a:p>
            <a:r>
              <a:rPr lang="ru-RU" sz="2800" dirty="0" smtClean="0"/>
              <a:t>По данным антропологии, человек, близкий к современному, появился около 250 тыс. лет назад. </a:t>
            </a:r>
          </a:p>
        </p:txBody>
      </p:sp>
    </p:spTree>
    <p:extLst>
      <p:ext uri="{BB962C8B-B14F-4D97-AF65-F5344CB8AC3E}">
        <p14:creationId xmlns:p14="http://schemas.microsoft.com/office/powerpoint/2010/main" val="4260535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Группы приматов в среднем состоят из 20-30 особей. У австралопитеков группы насчитывали 20-40 особей. </a:t>
            </a:r>
          </a:p>
          <a:p>
            <a:r>
              <a:rPr lang="ru-RU" dirty="0" smtClean="0"/>
              <a:t>У первобытных охотников общины состояли из 25-30 чел., в среднем – 27 чел. Несколько семей из 5-6 чел. объединялись в общину. Племя складывалось из 20 общин.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215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352928" cy="6408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«Чтобы увидеть, насколько стандартная психология далека от этой теории, посмотрите на оглавление любого учебника. Главы будут называться так: Физиология, Обучаемость, Память, Внимание, Мышление, Принятие решений, Интеллект, Мотивации, Эмоции, Социальное, Развитие, Личность, Аномалии. Думаю, что за исключением Восприятия и, конечно же, Языка, ни один пункт программы по психологии не соответствует блоку сознания с внутренними связями. Возможно, это и объясняет тот шок, который испытывают студенты, впервые увидев программу по Введению в психологию. С таким же успехом можно объяснять, как работает машина, если сначала обсуждать ее стальные части, затем — алюминиевые, затем красные части и т. д., вместо рассказа об электрической системе, коробке передач, топливной системе и т. д. (Что интересно, главы учебников о работе мозга скорее будут группироваться вокруг того, что я считаю настоящими модулями. Ментальные карты, карты страха, ярости, питания, материнского поведения, языка и секса — все это обычные разделы в учебниках по неврологии.)»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ru-RU" i="1" dirty="0"/>
              <a:t>Стивен </a:t>
            </a:r>
            <a:r>
              <a:rPr lang="ru-RU" i="1" dirty="0" err="1" smtClean="0"/>
              <a:t>Пинкер</a:t>
            </a:r>
            <a:r>
              <a:rPr lang="ru-RU" i="1" dirty="0" smtClean="0"/>
              <a:t> «Язык как инстинкт»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2943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11347"/>
              </p:ext>
            </p:extLst>
          </p:nvPr>
        </p:nvGraphicFramePr>
        <p:xfrm>
          <a:off x="683568" y="332656"/>
          <a:ext cx="8208912" cy="6325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7381"/>
                <a:gridCol w="1001531"/>
              </a:tblGrid>
              <a:tr h="1368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1. Интуитивная механика: знания о движениях, силах и деформациях, которые претерпевают объекты.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2. Интуитивная биология: понимание того, как функционируют животные и растения.</a:t>
                      </a:r>
                    </a:p>
                    <a:p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3. Числа.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1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4. Ментальные карты для больших территорий.</a:t>
                      </a:r>
                    </a:p>
                    <a:p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2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5. Выбор места обитания: поиск спокойной, информационно богатой, продуктивной окружающей среды, в основном, типа саванны.</a:t>
                      </a:r>
                    </a:p>
                    <a:p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817" y="465236"/>
            <a:ext cx="647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07865"/>
            <a:ext cx="6477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42" y="2886075"/>
            <a:ext cx="7048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42" y="4193654"/>
            <a:ext cx="7048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85" y="5301208"/>
            <a:ext cx="647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198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532440" cy="783104"/>
          </a:xfrm>
        </p:spPr>
        <p:txBody>
          <a:bodyPr>
            <a:noAutofit/>
          </a:bodyPr>
          <a:lstStyle/>
          <a:p>
            <a:r>
              <a:rPr lang="ru-RU" sz="3500" dirty="0" smtClean="0"/>
              <a:t>Эволюционная дифференциация модели А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99648" cy="56886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Согласно принципам синергетики – науки о самоорганизующихся системах – приток вещества, энергии и информации в сильно неравновесную систему формирует в ней дифференцированные структуры, например, вихри, ячейки и т.д. С этой точки зрения постоянный приток информации из окружающей среды в психику в условиях необходимости выживания также должен формировать дифференцированные ячейки в психическом пространстве.  </a:t>
            </a:r>
          </a:p>
          <a:p>
            <a:r>
              <a:rPr lang="ru-RU" dirty="0" smtClean="0"/>
              <a:t>Под воздействием многообразного информационного потока психика приматов в ходе антропогенеза всё более и более дифференцировалась в сторону формирования 8-компонентной структуры, или системы, из психических функций, которая обычно описывается моделью А. При этом каждая психическая функция обрабатывает свой аспект информационного потока.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5827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304811"/>
              </p:ext>
            </p:extLst>
          </p:nvPr>
        </p:nvGraphicFramePr>
        <p:xfrm>
          <a:off x="755576" y="188640"/>
          <a:ext cx="8208912" cy="6536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6824"/>
                <a:gridCol w="792088"/>
              </a:tblGrid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6. Опасность, включая эмоции страха и осторожности, боязнь в ответ на раздражители, такие как высота, ограничение, опасные социальные встречи и ядовитые и хищные животные, а также побуждение узнать об обстоятельствах, в которых каждое из вышеперечисленного будет опасным.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7. Еда: что годится в пищу.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8. Скверна, включая эмоцию отвращения и реакцию на определенные вещи, которые по своей природе кажутся отвратительными, интуиция относительно заражения и болезни.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1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9. Наблюдение за состоянием, включая эмоции радости и грусти и состояние удовлетворения и беспокойства.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2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10. Интуитивная психология: предсказание поведения других людей, исходя из того, во что они верят и чего желают.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7048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204864"/>
            <a:ext cx="6286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258" y="3067050"/>
            <a:ext cx="6858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45" y="4437112"/>
            <a:ext cx="6381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95" y="5517232"/>
            <a:ext cx="6762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2879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60504"/>
              </p:ext>
            </p:extLst>
          </p:nvPr>
        </p:nvGraphicFramePr>
        <p:xfrm>
          <a:off x="755576" y="188640"/>
          <a:ext cx="8208912" cy="65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6824"/>
                <a:gridCol w="792088"/>
              </a:tblGrid>
              <a:tr h="1656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11. Ментальный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Rolodex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200" dirty="0" smtClean="0"/>
                        <a:t>каталог): база данных для отдельных личностей, в которую должно быть внесено: родство, статус или ранг, история обмена услугами, врожденные навыки и сильные стороны плюс критерий для оценки каждого свойства.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12. Понимание себя: сбор и организация информации о собственной значимости для других людей и заготовка этой информации для остальных.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13. Справедливость: чувство права, обязанности и их нарушения, включая эмоции ярости и мести.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3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14. Родство, включая протекцию родне и распределение усилий родителей.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2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15. Половое партнерство, включая чувства сексуальной привлекательности, любви и стремления остаться верным партнеру или его покинуть.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бъект 2"/>
          <p:cNvSpPr txBox="1">
            <a:spLocks/>
          </p:cNvSpPr>
          <p:nvPr/>
        </p:nvSpPr>
        <p:spPr>
          <a:xfrm>
            <a:off x="7308304" y="836712"/>
            <a:ext cx="8077200" cy="4297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6381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832" y="1988840"/>
            <a:ext cx="695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832" y="3262313"/>
            <a:ext cx="6667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831" y="4509120"/>
            <a:ext cx="695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047" y="5589240"/>
            <a:ext cx="6286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526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где же           ?</a:t>
            </a:r>
          </a:p>
          <a:p>
            <a:endParaRPr lang="ru-RU" dirty="0" smtClean="0"/>
          </a:p>
          <a:p>
            <a:pPr marL="400050" lvl="1" indent="0">
              <a:buNone/>
            </a:pPr>
            <a:r>
              <a:rPr lang="ru-RU" sz="2400" dirty="0" smtClean="0"/>
              <a:t>Этому </a:t>
            </a:r>
            <a:r>
              <a:rPr lang="ru-RU" sz="2400" dirty="0" err="1" smtClean="0"/>
              <a:t>ТИМу</a:t>
            </a:r>
            <a:r>
              <a:rPr lang="ru-RU" sz="2400" dirty="0" smtClean="0"/>
              <a:t> соответствует ориентировочный, поисковый модуль – поиск всего нового, необычного, «что там за поворотом?», разведка новых ресурсов, а также коммуникация с новым, неизвестным, в том числе – с другими людьми.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657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3365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16632"/>
            <a:ext cx="8077200" cy="792088"/>
          </a:xfrm>
        </p:spPr>
        <p:txBody>
          <a:bodyPr/>
          <a:lstStyle/>
          <a:p>
            <a:r>
              <a:rPr lang="ru-RU" i="1" dirty="0" err="1" smtClean="0"/>
              <a:t>Дуальность</a:t>
            </a:r>
            <a:r>
              <a:rPr lang="ru-RU" dirty="0" smtClean="0"/>
              <a:t> модулей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8352928" cy="58326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100" dirty="0" smtClean="0"/>
              <a:t>Поисковый модуль («глянь-ка, ягодка новая») (</a:t>
            </a:r>
            <a:r>
              <a:rPr lang="en-US" sz="2100" dirty="0" smtClean="0">
                <a:latin typeface="Socionic" pitchFamily="34" charset="2"/>
              </a:rPr>
              <a:t>IL</a:t>
            </a:r>
            <a:r>
              <a:rPr lang="ru-RU" sz="2100" dirty="0" smtClean="0"/>
              <a:t>)  </a:t>
            </a:r>
            <a:r>
              <a:rPr lang="ru-RU" sz="2100" dirty="0"/>
              <a:t>и </a:t>
            </a:r>
            <a:r>
              <a:rPr lang="ru-RU" sz="2100" dirty="0" smtClean="0"/>
              <a:t>модуль </a:t>
            </a:r>
            <a:r>
              <a:rPr lang="ru-RU" sz="2100" dirty="0"/>
              <a:t>определения пригодности </a:t>
            </a:r>
            <a:r>
              <a:rPr lang="ru-RU" sz="2100" dirty="0" smtClean="0"/>
              <a:t>еды</a:t>
            </a:r>
            <a:r>
              <a:rPr lang="ru-RU" sz="2100" dirty="0"/>
              <a:t> </a:t>
            </a:r>
            <a:r>
              <a:rPr lang="ru-RU" sz="2100" dirty="0" smtClean="0"/>
              <a:t>(«это в рот не бери!») (</a:t>
            </a:r>
            <a:r>
              <a:rPr lang="en-US" sz="2100" dirty="0" smtClean="0">
                <a:latin typeface="Socionic" pitchFamily="34" charset="2"/>
              </a:rPr>
              <a:t>SE</a:t>
            </a:r>
            <a:r>
              <a:rPr lang="ru-RU" sz="2100" dirty="0" smtClean="0"/>
              <a:t>).  </a:t>
            </a:r>
            <a:endParaRPr lang="en-US" sz="2100" dirty="0" smtClean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100" dirty="0"/>
              <a:t>Ментальные карты для больших </a:t>
            </a:r>
            <a:r>
              <a:rPr lang="ru-RU" sz="2100" dirty="0" smtClean="0"/>
              <a:t>территорий (</a:t>
            </a:r>
            <a:r>
              <a:rPr lang="en-US" sz="2100" dirty="0" smtClean="0">
                <a:latin typeface="Socionic" pitchFamily="34" charset="2"/>
              </a:rPr>
              <a:t>PT</a:t>
            </a:r>
            <a:r>
              <a:rPr lang="ru-RU" sz="2100" dirty="0" smtClean="0"/>
              <a:t>) и установление границ и правил («</a:t>
            </a:r>
            <a:r>
              <a:rPr lang="ru-RU" sz="2100" dirty="0"/>
              <a:t>чувство права, обязанности и их </a:t>
            </a:r>
            <a:r>
              <a:rPr lang="ru-RU" sz="2100" dirty="0" smtClean="0"/>
              <a:t>нарушения») (</a:t>
            </a:r>
            <a:r>
              <a:rPr lang="en-US" sz="2100" dirty="0" smtClean="0">
                <a:latin typeface="Socionic" pitchFamily="34" charset="2"/>
              </a:rPr>
              <a:t>RF</a:t>
            </a:r>
            <a:r>
              <a:rPr lang="ru-RU" sz="2100" dirty="0" smtClean="0"/>
              <a:t>) </a:t>
            </a:r>
            <a:endParaRPr lang="en-US" sz="2100" dirty="0" smtClean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100" dirty="0"/>
              <a:t>Выбор места </a:t>
            </a:r>
            <a:r>
              <a:rPr lang="ru-RU" sz="2100" dirty="0" smtClean="0"/>
              <a:t>обитания (</a:t>
            </a:r>
            <a:r>
              <a:rPr lang="ru-RU" sz="2100" dirty="0"/>
              <a:t>поиск </a:t>
            </a:r>
            <a:r>
              <a:rPr lang="ru-RU" sz="2100" dirty="0" smtClean="0"/>
              <a:t>информационно богатой среды) (</a:t>
            </a:r>
            <a:r>
              <a:rPr lang="en-US" sz="2100" dirty="0" smtClean="0">
                <a:latin typeface="Socionic" pitchFamily="34" charset="2"/>
              </a:rPr>
              <a:t>SP</a:t>
            </a:r>
            <a:r>
              <a:rPr lang="ru-RU" sz="2100" dirty="0" smtClean="0"/>
              <a:t>) </a:t>
            </a:r>
            <a:r>
              <a:rPr lang="ru-RU" sz="2100" dirty="0"/>
              <a:t>и </a:t>
            </a:r>
            <a:r>
              <a:rPr lang="ru-RU" sz="2100" dirty="0" smtClean="0"/>
              <a:t>понимание себя</a:t>
            </a:r>
            <a:r>
              <a:rPr lang="en-US" sz="2100" dirty="0" smtClean="0"/>
              <a:t> </a:t>
            </a:r>
            <a:r>
              <a:rPr lang="ru-RU" sz="2100" dirty="0" smtClean="0"/>
              <a:t>(и своих потребностей)</a:t>
            </a:r>
            <a:r>
              <a:rPr lang="en-US" sz="2100" dirty="0" smtClean="0"/>
              <a:t> </a:t>
            </a:r>
            <a:r>
              <a:rPr lang="ru-RU" sz="2100" dirty="0"/>
              <a:t>(</a:t>
            </a:r>
            <a:r>
              <a:rPr lang="en-US" sz="2100" dirty="0" smtClean="0">
                <a:latin typeface="Socionic" pitchFamily="34" charset="2"/>
              </a:rPr>
              <a:t>I</a:t>
            </a:r>
            <a:r>
              <a:rPr lang="en-US" sz="2100" dirty="0">
                <a:latin typeface="Socionic" pitchFamily="34" charset="2"/>
              </a:rPr>
              <a:t>R</a:t>
            </a:r>
            <a:r>
              <a:rPr lang="ru-RU" sz="2100" dirty="0" smtClean="0"/>
              <a:t>)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100" dirty="0"/>
              <a:t>Родство, включая протекцию </a:t>
            </a:r>
            <a:r>
              <a:rPr lang="ru-RU" sz="2100" dirty="0" smtClean="0"/>
              <a:t>родне (</a:t>
            </a:r>
            <a:r>
              <a:rPr lang="en-US" sz="2100" dirty="0" smtClean="0">
                <a:latin typeface="Socionic" pitchFamily="34" charset="2"/>
              </a:rPr>
              <a:t>RI</a:t>
            </a:r>
            <a:r>
              <a:rPr lang="ru-RU" sz="2100" dirty="0" smtClean="0"/>
              <a:t>)  и интуитивная биология (классификация по внешнему виду) (</a:t>
            </a:r>
            <a:r>
              <a:rPr lang="en-US" sz="2100" dirty="0" smtClean="0">
                <a:latin typeface="Socionic" pitchFamily="34" charset="2"/>
              </a:rPr>
              <a:t>PS</a:t>
            </a:r>
            <a:r>
              <a:rPr lang="ru-RU" sz="2100" dirty="0" smtClean="0"/>
              <a:t>)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100" dirty="0"/>
              <a:t>Интуитивная </a:t>
            </a:r>
            <a:r>
              <a:rPr lang="ru-RU" sz="2100" dirty="0" smtClean="0"/>
              <a:t>механика (</a:t>
            </a:r>
            <a:r>
              <a:rPr lang="ru-RU" sz="2100" dirty="0"/>
              <a:t>знания о движениях, силах и деформациях</a:t>
            </a:r>
            <a:r>
              <a:rPr lang="ru-RU" sz="2100" dirty="0" smtClean="0"/>
              <a:t>) (</a:t>
            </a:r>
            <a:r>
              <a:rPr lang="en-US" sz="2100" dirty="0" smtClean="0">
                <a:latin typeface="Socionic" pitchFamily="34" charset="2"/>
              </a:rPr>
              <a:t>FL</a:t>
            </a:r>
            <a:r>
              <a:rPr lang="ru-RU" sz="2100" dirty="0" smtClean="0"/>
              <a:t>) и интуитивная психология (</a:t>
            </a:r>
            <a:r>
              <a:rPr lang="ru-RU" sz="2100" dirty="0"/>
              <a:t>предсказание поведения других людей</a:t>
            </a:r>
            <a:r>
              <a:rPr lang="ru-RU" sz="2100" dirty="0" smtClean="0"/>
              <a:t>) (</a:t>
            </a:r>
            <a:r>
              <a:rPr lang="en-US" sz="2100" dirty="0" smtClean="0">
                <a:latin typeface="Socionic" pitchFamily="34" charset="2"/>
              </a:rPr>
              <a:t>TE</a:t>
            </a:r>
            <a:r>
              <a:rPr lang="ru-RU" sz="2100" dirty="0" smtClean="0"/>
              <a:t>)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100" dirty="0" smtClean="0"/>
              <a:t>Числа (системное упорядочивание информации и хранение её?, классификация) (</a:t>
            </a:r>
            <a:r>
              <a:rPr lang="en-US" sz="2100" dirty="0" smtClean="0">
                <a:latin typeface="Socionic" pitchFamily="34" charset="2"/>
              </a:rPr>
              <a:t>LI</a:t>
            </a:r>
            <a:r>
              <a:rPr lang="ru-RU" sz="2100" dirty="0" smtClean="0"/>
              <a:t>) и </a:t>
            </a:r>
            <a:r>
              <a:rPr lang="ru-RU" sz="2100" dirty="0"/>
              <a:t>н</a:t>
            </a:r>
            <a:r>
              <a:rPr lang="ru-RU" sz="2100" dirty="0" smtClean="0"/>
              <a:t>аблюдение </a:t>
            </a:r>
            <a:r>
              <a:rPr lang="ru-RU" sz="2100" dirty="0"/>
              <a:t>за </a:t>
            </a:r>
            <a:r>
              <a:rPr lang="ru-RU" sz="2100" dirty="0" smtClean="0"/>
              <a:t>состоянием  (эмоции) (</a:t>
            </a:r>
            <a:r>
              <a:rPr lang="en-US" sz="2100" dirty="0">
                <a:latin typeface="Socionic" pitchFamily="34" charset="2"/>
              </a:rPr>
              <a:t>E</a:t>
            </a:r>
            <a:r>
              <a:rPr lang="en-US" sz="2100" dirty="0" smtClean="0">
                <a:latin typeface="Socionic" pitchFamily="34" charset="2"/>
              </a:rPr>
              <a:t>S</a:t>
            </a:r>
            <a:r>
              <a:rPr lang="ru-RU" sz="2100" dirty="0" smtClean="0"/>
              <a:t>)</a:t>
            </a:r>
            <a:r>
              <a:rPr lang="ru-RU" sz="2100" dirty="0"/>
              <a:t> . </a:t>
            </a:r>
            <a:endParaRPr lang="ru-RU" sz="2100" dirty="0" smtClean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100" dirty="0"/>
              <a:t>Ментальный </a:t>
            </a:r>
            <a:r>
              <a:rPr lang="ru-RU" sz="2100" dirty="0" smtClean="0"/>
              <a:t>каталог (</a:t>
            </a:r>
            <a:r>
              <a:rPr lang="ru-RU" sz="2100" dirty="0"/>
              <a:t>база данных для отдельных личностей</a:t>
            </a:r>
            <a:r>
              <a:rPr lang="ru-RU" sz="2100" dirty="0" smtClean="0"/>
              <a:t>) (</a:t>
            </a:r>
            <a:r>
              <a:rPr lang="en-US" sz="2100" dirty="0">
                <a:latin typeface="Socionic" pitchFamily="34" charset="2"/>
              </a:rPr>
              <a:t>L</a:t>
            </a:r>
            <a:r>
              <a:rPr lang="en-US" sz="2100" dirty="0" smtClean="0">
                <a:latin typeface="Socionic" pitchFamily="34" charset="2"/>
              </a:rPr>
              <a:t>F</a:t>
            </a:r>
            <a:r>
              <a:rPr lang="ru-RU" sz="2100" dirty="0" smtClean="0"/>
              <a:t>) и опасность (в том числе опасные </a:t>
            </a:r>
            <a:r>
              <a:rPr lang="ru-RU" sz="2100" dirty="0"/>
              <a:t>социальные </a:t>
            </a:r>
            <a:r>
              <a:rPr lang="ru-RU" sz="2100" dirty="0" smtClean="0"/>
              <a:t>встречи и другие обстоятельства ) (</a:t>
            </a:r>
            <a:r>
              <a:rPr lang="en-US" sz="2100" dirty="0" smtClean="0">
                <a:latin typeface="Socionic" pitchFamily="34" charset="2"/>
              </a:rPr>
              <a:t>E</a:t>
            </a:r>
            <a:r>
              <a:rPr lang="en-US" sz="2100" dirty="0">
                <a:latin typeface="Socionic" pitchFamily="34" charset="2"/>
              </a:rPr>
              <a:t>T</a:t>
            </a:r>
            <a:r>
              <a:rPr lang="ru-RU" sz="2100" dirty="0" smtClean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100" dirty="0"/>
              <a:t>Половое </a:t>
            </a:r>
            <a:r>
              <a:rPr lang="ru-RU" sz="2100" dirty="0" smtClean="0"/>
              <a:t>партнерство</a:t>
            </a:r>
            <a:r>
              <a:rPr lang="ru-RU" sz="2100" dirty="0"/>
              <a:t> </a:t>
            </a:r>
            <a:r>
              <a:rPr lang="ru-RU" sz="2100" dirty="0" smtClean="0"/>
              <a:t>и </a:t>
            </a:r>
            <a:r>
              <a:rPr lang="ru-RU" sz="2000" dirty="0" smtClean="0"/>
              <a:t>чувство любви </a:t>
            </a:r>
            <a:r>
              <a:rPr lang="ru-RU" sz="2100" dirty="0" smtClean="0"/>
              <a:t>(</a:t>
            </a:r>
            <a:r>
              <a:rPr lang="en-US" sz="2100" dirty="0" smtClean="0">
                <a:latin typeface="Socionic" pitchFamily="34" charset="2"/>
              </a:rPr>
              <a:t>F</a:t>
            </a:r>
            <a:r>
              <a:rPr lang="en-US" sz="2100" dirty="0">
                <a:latin typeface="Socionic" pitchFamily="34" charset="2"/>
              </a:rPr>
              <a:t>R</a:t>
            </a:r>
            <a:r>
              <a:rPr lang="ru-RU" sz="2100" dirty="0" smtClean="0"/>
              <a:t>) и </a:t>
            </a:r>
            <a:r>
              <a:rPr lang="ru-RU" sz="2100" dirty="0"/>
              <a:t>интуиция относительно заражения и </a:t>
            </a:r>
            <a:r>
              <a:rPr lang="ru-RU" sz="2100" dirty="0" smtClean="0"/>
              <a:t>болезни</a:t>
            </a:r>
            <a:r>
              <a:rPr lang="ru-RU" sz="2100" dirty="0"/>
              <a:t> </a:t>
            </a:r>
            <a:r>
              <a:rPr lang="ru-RU" sz="2100" dirty="0" smtClean="0"/>
              <a:t>(</a:t>
            </a:r>
            <a:r>
              <a:rPr lang="en-US" sz="2100" dirty="0">
                <a:latin typeface="Socionic" pitchFamily="34" charset="2"/>
              </a:rPr>
              <a:t>T</a:t>
            </a:r>
            <a:r>
              <a:rPr lang="en-US" sz="2100" dirty="0" smtClean="0">
                <a:latin typeface="Socionic" pitchFamily="34" charset="2"/>
              </a:rPr>
              <a:t>P</a:t>
            </a:r>
            <a:r>
              <a:rPr lang="ru-RU" sz="2100" dirty="0" smtClean="0"/>
              <a:t>) 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1204616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8636"/>
            <a:ext cx="7698432" cy="639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764704"/>
            <a:ext cx="8208912" cy="5832648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000" i="1" dirty="0"/>
              <a:t>Букалов А. В.</a:t>
            </a:r>
            <a:r>
              <a:rPr lang="en-US" sz="2000" dirty="0"/>
              <a:t> </a:t>
            </a:r>
            <a:r>
              <a:rPr lang="en-US" sz="2000" dirty="0" err="1"/>
              <a:t>Структура</a:t>
            </a:r>
            <a:r>
              <a:rPr lang="en-US" sz="2000" dirty="0"/>
              <a:t> и </a:t>
            </a:r>
            <a:r>
              <a:rPr lang="en-US" sz="2000" dirty="0" err="1"/>
              <a:t>размерность</a:t>
            </a:r>
            <a:r>
              <a:rPr lang="en-US" sz="2000" dirty="0"/>
              <a:t> </a:t>
            </a:r>
            <a:r>
              <a:rPr lang="en-US" sz="2000" dirty="0" err="1"/>
              <a:t>функций</a:t>
            </a:r>
            <a:r>
              <a:rPr lang="en-US" sz="2000" dirty="0"/>
              <a:t> </a:t>
            </a:r>
            <a:r>
              <a:rPr lang="en-US" sz="2000" dirty="0" err="1"/>
              <a:t>информационного</a:t>
            </a:r>
            <a:r>
              <a:rPr lang="en-US" sz="2000" dirty="0"/>
              <a:t> </a:t>
            </a:r>
            <a:r>
              <a:rPr lang="en-US" sz="2000" dirty="0" err="1"/>
              <a:t>метаболизма</a:t>
            </a:r>
            <a:r>
              <a:rPr lang="en-US" sz="2000" dirty="0"/>
              <a:t>. // </a:t>
            </a:r>
            <a:r>
              <a:rPr lang="en-US" sz="2000" dirty="0" err="1"/>
              <a:t>Соционика</a:t>
            </a:r>
            <a:r>
              <a:rPr lang="en-US" sz="2000" dirty="0"/>
              <a:t>, ментология и </a:t>
            </a:r>
            <a:r>
              <a:rPr lang="en-US" sz="2000" dirty="0" err="1"/>
              <a:t>психология</a:t>
            </a:r>
            <a:r>
              <a:rPr lang="en-US" sz="2000" dirty="0"/>
              <a:t> </a:t>
            </a:r>
            <a:r>
              <a:rPr lang="en-US" sz="2000" dirty="0" err="1"/>
              <a:t>личности</a:t>
            </a:r>
            <a:r>
              <a:rPr lang="en-US" sz="2000" dirty="0"/>
              <a:t>. — 1995. — № 2. — С. 11–16.</a:t>
            </a:r>
            <a:endParaRPr lang="ru-RU" sz="2000" dirty="0"/>
          </a:p>
          <a:p>
            <a:pPr marL="514350" lvl="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000" i="1" dirty="0"/>
              <a:t>Букалов А. В.</a:t>
            </a:r>
            <a:r>
              <a:rPr lang="en-US" sz="2000" dirty="0"/>
              <a:t> </a:t>
            </a:r>
            <a:r>
              <a:rPr lang="en-US" sz="2000" dirty="0" err="1"/>
              <a:t>Структурирование</a:t>
            </a:r>
            <a:r>
              <a:rPr lang="en-US" sz="2000" dirty="0"/>
              <a:t> </a:t>
            </a:r>
            <a:r>
              <a:rPr lang="en-US" sz="2000" dirty="0" err="1"/>
              <a:t>психоинформационного</a:t>
            </a:r>
            <a:r>
              <a:rPr lang="en-US" sz="2000" dirty="0"/>
              <a:t> </a:t>
            </a:r>
            <a:r>
              <a:rPr lang="en-US" sz="2000" dirty="0" err="1"/>
              <a:t>пространства</a:t>
            </a:r>
            <a:r>
              <a:rPr lang="en-US" sz="2000" dirty="0"/>
              <a:t> и </a:t>
            </a:r>
            <a:r>
              <a:rPr lang="en-US" sz="2000" dirty="0" err="1"/>
              <a:t>иерархия</a:t>
            </a:r>
            <a:r>
              <a:rPr lang="en-US" sz="2000" dirty="0"/>
              <a:t> </a:t>
            </a:r>
            <a:r>
              <a:rPr lang="en-US" sz="2000" dirty="0" err="1"/>
              <a:t>объемов</a:t>
            </a:r>
            <a:r>
              <a:rPr lang="en-US" sz="2000" dirty="0"/>
              <a:t> </a:t>
            </a:r>
            <a:r>
              <a:rPr lang="en-US" sz="2000" dirty="0" err="1"/>
              <a:t>человеческого</a:t>
            </a:r>
            <a:r>
              <a:rPr lang="en-US" sz="2000" dirty="0"/>
              <a:t> </a:t>
            </a:r>
            <a:r>
              <a:rPr lang="en-US" sz="2000" dirty="0" err="1"/>
              <a:t>внимания</a:t>
            </a:r>
            <a:r>
              <a:rPr lang="en-US" sz="2000" dirty="0"/>
              <a:t>. // </a:t>
            </a:r>
            <a:r>
              <a:rPr lang="en-US" sz="2000" dirty="0" err="1"/>
              <a:t>Психология</a:t>
            </a:r>
            <a:r>
              <a:rPr lang="en-US" sz="2000" dirty="0"/>
              <a:t> и </a:t>
            </a:r>
            <a:r>
              <a:rPr lang="en-US" sz="2000" dirty="0" err="1"/>
              <a:t>соционика</a:t>
            </a:r>
            <a:r>
              <a:rPr lang="en-US" sz="2000" dirty="0"/>
              <a:t> </a:t>
            </a:r>
            <a:r>
              <a:rPr lang="en-US" sz="2000" dirty="0" err="1"/>
              <a:t>межличностных</a:t>
            </a:r>
            <a:r>
              <a:rPr lang="en-US" sz="2000" dirty="0"/>
              <a:t> </a:t>
            </a:r>
            <a:r>
              <a:rPr lang="en-US" sz="2000" dirty="0" err="1"/>
              <a:t>отношений</a:t>
            </a:r>
            <a:r>
              <a:rPr lang="en-US" sz="2000" dirty="0"/>
              <a:t>. — 2005. — № 2. — С. 7–11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000" i="1" dirty="0"/>
              <a:t>Букалов А.В.</a:t>
            </a:r>
            <a:r>
              <a:rPr lang="ru-RU" sz="2000" dirty="0"/>
              <a:t> Мерности психических подпространств: законы эволюционного развития, разум животных // Соционика, ментология и психология личности. — 2008. — № 6. — С. 7–11.</a:t>
            </a:r>
          </a:p>
          <a:p>
            <a:pPr marL="514350" lvl="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000" dirty="0" err="1" smtClean="0"/>
              <a:t>Думают</a:t>
            </a:r>
            <a:r>
              <a:rPr lang="en-US" sz="2000" dirty="0" smtClean="0"/>
              <a:t> </a:t>
            </a:r>
            <a:r>
              <a:rPr lang="en-US" sz="2000" dirty="0" err="1"/>
              <a:t>ли</a:t>
            </a:r>
            <a:r>
              <a:rPr lang="en-US" sz="2000" dirty="0"/>
              <a:t> </a:t>
            </a:r>
            <a:r>
              <a:rPr lang="en-US" sz="2000" dirty="0" err="1"/>
              <a:t>животные</a:t>
            </a:r>
            <a:r>
              <a:rPr lang="en-US" sz="2000" dirty="0"/>
              <a:t>? — http://www.youtube.com/watch?v=bq-tvzoDzYM.</a:t>
            </a:r>
            <a:endParaRPr lang="ru-RU" sz="2000" dirty="0"/>
          </a:p>
          <a:p>
            <a:pPr marL="514350" lvl="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000" i="1" dirty="0" err="1"/>
              <a:t>Марков</a:t>
            </a:r>
            <a:r>
              <a:rPr lang="en-US" sz="2000" i="1" dirty="0"/>
              <a:t> А</a:t>
            </a:r>
            <a:r>
              <a:rPr lang="en-US" sz="2000" dirty="0"/>
              <a:t>. </a:t>
            </a:r>
            <a:r>
              <a:rPr lang="en-US" sz="2000" dirty="0" err="1"/>
              <a:t>Чтобы</a:t>
            </a:r>
            <a:r>
              <a:rPr lang="en-US" sz="2000" dirty="0"/>
              <a:t> </a:t>
            </a:r>
            <a:r>
              <a:rPr lang="en-US" sz="2000" dirty="0" err="1"/>
              <a:t>стать</a:t>
            </a:r>
            <a:r>
              <a:rPr lang="en-US" sz="2000" dirty="0"/>
              <a:t> </a:t>
            </a:r>
            <a:r>
              <a:rPr lang="en-US" sz="2000" dirty="0" err="1"/>
              <a:t>людьми</a:t>
            </a:r>
            <a:r>
              <a:rPr lang="en-US" sz="2000" dirty="0"/>
              <a:t>, </a:t>
            </a:r>
            <a:r>
              <a:rPr lang="en-US" sz="2000" dirty="0" err="1"/>
              <a:t>обезьянам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хватает</a:t>
            </a:r>
            <a:r>
              <a:rPr lang="en-US" sz="2000" dirty="0"/>
              <a:t> </a:t>
            </a:r>
            <a:r>
              <a:rPr lang="en-US" sz="2000" dirty="0" err="1"/>
              <a:t>рабочей</a:t>
            </a:r>
            <a:r>
              <a:rPr lang="en-US" sz="2000" dirty="0"/>
              <a:t> </a:t>
            </a:r>
            <a:r>
              <a:rPr lang="en-US" sz="2000" dirty="0" err="1"/>
              <a:t>памяти</a:t>
            </a:r>
            <a:r>
              <a:rPr lang="en-US" sz="2000" dirty="0"/>
              <a:t>. — http://elementy.ru/news/430954.</a:t>
            </a:r>
            <a:endParaRPr lang="ru-RU" sz="2000" dirty="0"/>
          </a:p>
          <a:p>
            <a:pPr marL="514350" lvl="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000" i="1" dirty="0" err="1"/>
              <a:t>Пиаже</a:t>
            </a:r>
            <a:r>
              <a:rPr lang="en-US" sz="2000" i="1" dirty="0"/>
              <a:t> Ж</a:t>
            </a:r>
            <a:r>
              <a:rPr lang="en-US" sz="2000" dirty="0"/>
              <a:t>. </a:t>
            </a:r>
            <a:r>
              <a:rPr lang="en-US" sz="2000" dirty="0" err="1"/>
              <a:t>Избранные</a:t>
            </a:r>
            <a:r>
              <a:rPr lang="en-US" sz="2000" dirty="0"/>
              <a:t> </a:t>
            </a:r>
            <a:r>
              <a:rPr lang="en-US" sz="2000" dirty="0" err="1"/>
              <a:t>психологические</a:t>
            </a:r>
            <a:r>
              <a:rPr lang="en-US" sz="2000" dirty="0"/>
              <a:t> </a:t>
            </a:r>
            <a:r>
              <a:rPr lang="en-US" sz="2000" dirty="0" err="1"/>
              <a:t>труды</a:t>
            </a:r>
            <a:r>
              <a:rPr lang="en-US" sz="2000" dirty="0"/>
              <a:t>. </a:t>
            </a:r>
            <a:r>
              <a:rPr lang="en-US" sz="2000" dirty="0" err="1"/>
              <a:t>Психология</a:t>
            </a:r>
            <a:r>
              <a:rPr lang="en-US" sz="2000" dirty="0"/>
              <a:t> </a:t>
            </a:r>
            <a:r>
              <a:rPr lang="en-US" sz="2000" dirty="0" err="1"/>
              <a:t>интеллекта</a:t>
            </a:r>
            <a:r>
              <a:rPr lang="en-US" sz="2000" dirty="0"/>
              <a:t>. </a:t>
            </a:r>
            <a:r>
              <a:rPr lang="en-US" sz="2000" dirty="0" err="1"/>
              <a:t>Генезис</a:t>
            </a:r>
            <a:r>
              <a:rPr lang="en-US" sz="2000" dirty="0"/>
              <a:t> </a:t>
            </a:r>
            <a:r>
              <a:rPr lang="en-US" sz="2000" dirty="0" err="1"/>
              <a:t>числа</a:t>
            </a:r>
            <a:r>
              <a:rPr lang="en-US" sz="2000" dirty="0"/>
              <a:t> у </a:t>
            </a:r>
            <a:r>
              <a:rPr lang="en-US" sz="2000" dirty="0" err="1"/>
              <a:t>ребенка</a:t>
            </a:r>
            <a:r>
              <a:rPr lang="en-US" sz="2000" dirty="0"/>
              <a:t>. </a:t>
            </a:r>
            <a:r>
              <a:rPr lang="en-US" sz="2000" dirty="0" err="1"/>
              <a:t>Логика</a:t>
            </a:r>
            <a:r>
              <a:rPr lang="en-US" sz="2000" dirty="0"/>
              <a:t> и </a:t>
            </a:r>
            <a:r>
              <a:rPr lang="en-US" sz="2000" dirty="0" err="1"/>
              <a:t>психология</a:t>
            </a:r>
            <a:r>
              <a:rPr lang="en-US" sz="2000" dirty="0"/>
              <a:t>. — М</a:t>
            </a:r>
            <a:r>
              <a:rPr lang="en-US" sz="2000" dirty="0" smtClean="0"/>
              <a:t>.</a:t>
            </a:r>
            <a:r>
              <a:rPr lang="ru-RU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«</a:t>
            </a:r>
            <a:r>
              <a:rPr lang="en-US" sz="2000" dirty="0" err="1"/>
              <a:t>Просвещение</a:t>
            </a:r>
            <a:r>
              <a:rPr lang="en-US" sz="2000" dirty="0"/>
              <a:t>», 1969. — 660 с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000" i="1" dirty="0" err="1"/>
              <a:t>Пинкер</a:t>
            </a:r>
            <a:r>
              <a:rPr lang="ru-RU" sz="2000" i="1" dirty="0"/>
              <a:t> С. </a:t>
            </a:r>
            <a:r>
              <a:rPr lang="ru-RU" sz="2000" dirty="0"/>
              <a:t>Язык как </a:t>
            </a:r>
            <a:r>
              <a:rPr lang="ru-RU" sz="2000" dirty="0" smtClean="0"/>
              <a:t>инстинкт</a:t>
            </a:r>
            <a:r>
              <a:rPr lang="en-US" sz="2000" dirty="0"/>
              <a:t>. — М.</a:t>
            </a:r>
            <a:r>
              <a:rPr lang="ru-RU" sz="2000" dirty="0" smtClean="0"/>
              <a:t>: </a:t>
            </a:r>
            <a:r>
              <a:rPr lang="ru-RU" sz="2000" dirty="0" err="1"/>
              <a:t>Едиториал</a:t>
            </a:r>
            <a:r>
              <a:rPr lang="ru-RU" sz="2000" dirty="0"/>
              <a:t> УРСС, 2004. </a:t>
            </a:r>
            <a:r>
              <a:rPr lang="en-US" sz="2000" dirty="0"/>
              <a:t>— </a:t>
            </a:r>
            <a:r>
              <a:rPr lang="ru-RU" sz="2000" dirty="0" smtClean="0"/>
              <a:t>456 </a:t>
            </a:r>
            <a:r>
              <a:rPr lang="ru-RU" sz="2000" dirty="0"/>
              <a:t>с.</a:t>
            </a:r>
          </a:p>
          <a:p>
            <a:pPr marL="514350" lvl="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000" i="1" dirty="0" smtClean="0"/>
              <a:t>Read </a:t>
            </a:r>
            <a:r>
              <a:rPr lang="en-US" sz="2000" i="1" dirty="0"/>
              <a:t>D. W. </a:t>
            </a:r>
            <a:r>
              <a:rPr lang="en-US" sz="2000" dirty="0"/>
              <a:t>Working Memory: A Cognitive Limit to Non-Human Primate Recursive Thinking Prior to Hominid Evolution (PDF, 370 </a:t>
            </a:r>
            <a:r>
              <a:rPr lang="en-US" sz="2000" dirty="0" err="1"/>
              <a:t>Кб</a:t>
            </a:r>
            <a:r>
              <a:rPr lang="en-US" sz="2000" dirty="0"/>
              <a:t>) // Evolutionary Psychology. — 2008. — V. 6. — P. 676–714</a:t>
            </a:r>
            <a:r>
              <a:rPr lang="en-US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85457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3048000"/>
            <a:ext cx="6503640" cy="1362075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9739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424936" cy="48245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Обнаруженная автором в 1990-м году мерность параметров обработки информации психических функций или функций информационного метаболизма [1], позволяют точно описывать особенности мышления и поведения человека, нюансы конкретных интертипных отношений и имеет значительные практические приложения, используемые на практике в экспертно-консультационной работе как сотрудников Международного института соционики, так и других специалистов по соционике.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Напомним общую структуру функций информационного метаболизма с учетом мерностей, графически выражаемых векторами глобальности, ситуации, норм и личного опыта. 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" y="4577126"/>
            <a:ext cx="8280920" cy="19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8252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2"/>
            <a:ext cx="8460432" cy="674136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Тип меньше всего знает и умеет по 1-мерной функции стоящей на 4-м месте в модели А. Больше он знает по двумерной </a:t>
            </a:r>
            <a:r>
              <a:rPr lang="ru-RU" sz="2000" i="1" dirty="0"/>
              <a:t>третьей</a:t>
            </a:r>
            <a:r>
              <a:rPr lang="ru-RU" sz="2000" dirty="0"/>
              <a:t> функции, содержащей помимо вектора личного опыта вектор социальных норм и шаблонов поведения по информационному аспекту функции. По </a:t>
            </a:r>
            <a:r>
              <a:rPr lang="ru-RU" sz="2000" i="1" dirty="0"/>
              <a:t>второй</a:t>
            </a:r>
            <a:r>
              <a:rPr lang="ru-RU" sz="2000" dirty="0"/>
              <a:t> — 3-мерной — функции ТИМ может действовать не шаблонно, творчески исходя из складывающейся реальной ситуации, так как по </a:t>
            </a:r>
            <a:r>
              <a:rPr lang="ru-RU" sz="2000" i="1" dirty="0"/>
              <a:t>второй</a:t>
            </a:r>
            <a:r>
              <a:rPr lang="ru-RU" sz="2000" dirty="0"/>
              <a:t> функции помимо векторов личного опыта и норм появляется творческий вектор ситуации. Наконец по </a:t>
            </a:r>
            <a:r>
              <a:rPr lang="ru-RU" sz="2000" i="1" dirty="0"/>
              <a:t>первой</a:t>
            </a:r>
            <a:r>
              <a:rPr lang="ru-RU" sz="2000" dirty="0"/>
              <a:t> функции человек может оценивать информацию и мыслить глобально, целостно, так как эта функция содержит еще и вектор глобальности или глобального </a:t>
            </a:r>
            <a:r>
              <a:rPr lang="ru-RU" sz="2000" dirty="0" smtClean="0"/>
              <a:t>времени. </a:t>
            </a:r>
            <a:endParaRPr lang="ru-RU" sz="20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Психическое развитие человека связано с постепенным последовательным развитием функций информационного метаболизма и их «включением» или, чтобы более точно, перевода из пассивного состояния в более активное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В процессе </a:t>
            </a:r>
            <a:r>
              <a:rPr lang="ru-RU" sz="2000" dirty="0"/>
              <a:t>познания </a:t>
            </a:r>
            <a:r>
              <a:rPr lang="ru-RU" sz="2000" dirty="0" smtClean="0"/>
              <a:t>легко обнаружить </a:t>
            </a:r>
            <a:r>
              <a:rPr lang="ru-RU" sz="2000" dirty="0"/>
              <a:t>эти </a:t>
            </a:r>
            <a:r>
              <a:rPr lang="ru-RU" sz="2000" dirty="0" smtClean="0"/>
              <a:t>этапы</a:t>
            </a:r>
            <a:r>
              <a:rPr lang="ru-RU" sz="2000" dirty="0"/>
              <a:t>. </a:t>
            </a:r>
            <a:r>
              <a:rPr lang="ru-RU" sz="2000" dirty="0" smtClean="0"/>
              <a:t>Вначале </a:t>
            </a:r>
            <a:r>
              <a:rPr lang="ru-RU" sz="2000" dirty="0"/>
              <a:t>явление познается на личном опыте — например твердость камня или обжигающее действие огня. Затем исследуется и определяется правила обращения с этим явлением, которое передается в виде </a:t>
            </a:r>
            <a:r>
              <a:rPr lang="ru-RU" sz="2000" dirty="0" smtClean="0"/>
              <a:t>научения. </a:t>
            </a:r>
            <a:r>
              <a:rPr lang="ru-RU" sz="2000" dirty="0"/>
              <a:t>Далее выясняется, что огонь можно эффективно получать и применять множеством </a:t>
            </a:r>
            <a:r>
              <a:rPr lang="ru-RU" sz="2000" dirty="0" smtClean="0"/>
              <a:t>способов, </a:t>
            </a:r>
            <a:r>
              <a:rPr lang="ru-RU" sz="2000" dirty="0"/>
              <a:t>и это уже </a:t>
            </a:r>
            <a:r>
              <a:rPr lang="ru-RU" sz="2000" dirty="0" smtClean="0"/>
              <a:t>3-мерное </a:t>
            </a:r>
            <a:r>
              <a:rPr lang="ru-RU" sz="2000" dirty="0"/>
              <a:t>понимание сущности </a:t>
            </a:r>
            <a:r>
              <a:rPr lang="ru-RU" sz="2000" dirty="0" smtClean="0"/>
              <a:t>огня. И, наконец, </a:t>
            </a:r>
            <a:r>
              <a:rPr lang="ru-RU" sz="2000" dirty="0"/>
              <a:t>полное овладение огнем </a:t>
            </a:r>
            <a:r>
              <a:rPr lang="ru-RU" sz="2000" dirty="0" smtClean="0"/>
              <a:t>— понимание, </a:t>
            </a:r>
            <a:r>
              <a:rPr lang="ru-RU" sz="2000" dirty="0"/>
              <a:t>что огонь — это частный случай разогретой плазмы и здесь возникают различные плазменные технологии, обработки металлов, применение плазмы в различных областях, понимание того что плазма это то, за счет чего светит Солнце и может работать термоядерный реактор. 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24447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6632"/>
            <a:ext cx="8011616" cy="662473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200" dirty="0"/>
              <a:t>Иерархия мерностей психических функций задает иерархию объемов внимания, памяти и мышления. Для разных биологических видов эти объемы могут очень сильно различаться. Так для человека, как было показано нами, иерархия мерностей задает «магический ряд» </a:t>
            </a:r>
            <a:r>
              <a:rPr lang="ru-RU" sz="2200" dirty="0" err="1"/>
              <a:t>Букалова</a:t>
            </a:r>
            <a:r>
              <a:rPr lang="ru-RU" sz="2200" dirty="0"/>
              <a:t> для объемов памяти, внимания и мышления: 6</a:t>
            </a:r>
            <a:r>
              <a:rPr lang="ru-RU" sz="2200" dirty="0" smtClean="0"/>
              <a:t>(±1</a:t>
            </a:r>
            <a:r>
              <a:rPr lang="ru-RU" sz="2200" dirty="0"/>
              <a:t>), 10</a:t>
            </a:r>
            <a:r>
              <a:rPr lang="ru-RU" sz="2200" dirty="0" smtClean="0"/>
              <a:t>(</a:t>
            </a:r>
            <a:r>
              <a:rPr lang="ru-RU" sz="2200" dirty="0"/>
              <a:t>±</a:t>
            </a:r>
            <a:r>
              <a:rPr lang="ru-RU" sz="2200" dirty="0" smtClean="0"/>
              <a:t>1</a:t>
            </a:r>
            <a:r>
              <a:rPr lang="ru-RU" sz="2200" dirty="0"/>
              <a:t>), 16</a:t>
            </a:r>
            <a:r>
              <a:rPr lang="ru-RU" sz="2200" dirty="0" smtClean="0"/>
              <a:t>(</a:t>
            </a:r>
            <a:r>
              <a:rPr lang="ru-RU" sz="2200" dirty="0"/>
              <a:t>±</a:t>
            </a:r>
            <a:r>
              <a:rPr lang="ru-RU" sz="2200" dirty="0" smtClean="0"/>
              <a:t>1</a:t>
            </a:r>
            <a:r>
              <a:rPr lang="ru-RU" sz="2200" dirty="0"/>
              <a:t>), 26</a:t>
            </a:r>
            <a:r>
              <a:rPr lang="ru-RU" sz="2200" dirty="0" smtClean="0"/>
              <a:t>(</a:t>
            </a:r>
            <a:r>
              <a:rPr lang="ru-RU" sz="2200" dirty="0"/>
              <a:t>±</a:t>
            </a:r>
            <a:r>
              <a:rPr lang="ru-RU" sz="2200" dirty="0" smtClean="0"/>
              <a:t>1</a:t>
            </a:r>
            <a:r>
              <a:rPr lang="ru-RU" sz="2200" dirty="0"/>
              <a:t>), в котором первое число соответствует «магическому числу» Миллера и объему оперативной </a:t>
            </a:r>
            <a:r>
              <a:rPr lang="ru-RU" sz="2200" dirty="0" smtClean="0"/>
              <a:t>памяти. </a:t>
            </a:r>
            <a:r>
              <a:rPr lang="ru-RU" sz="2200" dirty="0"/>
              <a:t>Каждому вектору, связанному с размерностью психической функции, можно сопоставить свой объем внимания, мышления и памяти. </a:t>
            </a:r>
            <a:endParaRPr lang="en-US" sz="2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200" dirty="0" smtClean="0"/>
              <a:t>Одномерная </a:t>
            </a:r>
            <a:r>
              <a:rPr lang="ru-RU" sz="2200" i="1" dirty="0" smtClean="0"/>
              <a:t>четвертая</a:t>
            </a:r>
            <a:r>
              <a:rPr lang="ru-RU" sz="2200" dirty="0" smtClean="0"/>
              <a:t> </a:t>
            </a:r>
            <a:r>
              <a:rPr lang="ru-RU" sz="2200" dirty="0"/>
              <a:t>функция содержит только вектор личного опыта (</a:t>
            </a:r>
            <a:r>
              <a:rPr lang="en-US" sz="2200" dirty="0"/>
              <a:t>vector of </a:t>
            </a:r>
            <a:r>
              <a:rPr lang="ru-RU" sz="2200" dirty="0" err="1"/>
              <a:t>personal</a:t>
            </a:r>
            <a:r>
              <a:rPr lang="ru-RU" sz="2200" dirty="0"/>
              <a:t> </a:t>
            </a:r>
            <a:r>
              <a:rPr lang="ru-RU" sz="2200" dirty="0" err="1"/>
              <a:t>experience</a:t>
            </a:r>
            <a:r>
              <a:rPr lang="ru-RU" sz="2200" dirty="0"/>
              <a:t>). Ее объем составляет </a:t>
            </a:r>
            <a:r>
              <a:rPr lang="en-US" sz="2200" i="1" dirty="0" smtClean="0"/>
              <a:t>N</a:t>
            </a:r>
            <a:r>
              <a:rPr lang="en-US" sz="2200" i="1" baseline="-25000" dirty="0" smtClean="0"/>
              <a:t>e</a:t>
            </a:r>
            <a:r>
              <a:rPr lang="en-US" sz="2200" dirty="0" smtClean="0"/>
              <a:t>=6(+1)</a:t>
            </a:r>
            <a:r>
              <a:rPr lang="ru-RU" sz="2200" dirty="0"/>
              <a:t> (единица добавляется при учете интегрирующей функции сознания)</a:t>
            </a:r>
            <a:r>
              <a:rPr lang="ru-RU" sz="2200" dirty="0" smtClean="0"/>
              <a:t>. </a:t>
            </a:r>
            <a:r>
              <a:rPr lang="ru-RU" sz="2200" dirty="0"/>
              <a:t>Поэтому вектору личного опыта мы можем сопоставить именно этот </a:t>
            </a:r>
            <a:r>
              <a:rPr lang="ru-RU" sz="2200" dirty="0" smtClean="0"/>
              <a:t>объем</a:t>
            </a:r>
            <a:r>
              <a:rPr lang="en-US" sz="2200" dirty="0" smtClean="0"/>
              <a:t>: </a:t>
            </a:r>
            <a:r>
              <a:rPr lang="ru-RU" sz="2200" dirty="0" smtClean="0"/>
              <a:t> </a:t>
            </a:r>
            <a:endParaRPr lang="ru-RU" sz="2200" dirty="0"/>
          </a:p>
          <a:p>
            <a:pPr marL="0" indent="0" algn="ctr">
              <a:buNone/>
            </a:pPr>
            <a:r>
              <a:rPr lang="en-US" sz="2400" i="1" dirty="0" smtClean="0"/>
              <a:t>N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=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e</a:t>
            </a:r>
            <a:r>
              <a:rPr lang="en-US" sz="2400" dirty="0" smtClean="0"/>
              <a:t>=6(+1)</a:t>
            </a:r>
            <a:r>
              <a:rPr lang="en-US" sz="2400" dirty="0"/>
              <a:t>.</a:t>
            </a:r>
            <a:endParaRPr lang="ru-RU" sz="2400" dirty="0"/>
          </a:p>
          <a:p>
            <a:pPr marL="0" indent="0">
              <a:buNone/>
            </a:pPr>
            <a:r>
              <a:rPr lang="ru-RU" sz="2200" dirty="0"/>
              <a:t>Двумерная </a:t>
            </a:r>
            <a:r>
              <a:rPr lang="ru-RU" sz="2200" i="1" dirty="0"/>
              <a:t>третья</a:t>
            </a:r>
            <a:r>
              <a:rPr lang="ru-RU" sz="2200" dirty="0"/>
              <a:t> функция характеризуется объемом 10(11). Поскольку </a:t>
            </a:r>
          </a:p>
          <a:p>
            <a:pPr marL="0" indent="0" algn="ctr">
              <a:buNone/>
            </a:pPr>
            <a:r>
              <a:rPr lang="en-US" sz="2400" i="1" dirty="0" smtClean="0"/>
              <a:t>N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=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e</a:t>
            </a:r>
            <a:r>
              <a:rPr lang="en-US" sz="2400" dirty="0" err="1" smtClean="0"/>
              <a:t>+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=10(</a:t>
            </a:r>
            <a:r>
              <a:rPr lang="en-US" sz="2400" dirty="0"/>
              <a:t>+1</a:t>
            </a:r>
            <a:r>
              <a:rPr lang="en-US" sz="2400" dirty="0" smtClean="0"/>
              <a:t>),</a:t>
            </a:r>
            <a:endParaRPr lang="ru-RU" sz="2400" dirty="0"/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sz="2200" dirty="0" smtClean="0"/>
              <a:t>то </a:t>
            </a:r>
            <a:r>
              <a:rPr lang="ru-RU" sz="2200" dirty="0"/>
              <a:t>вектору норм (</a:t>
            </a:r>
            <a:r>
              <a:rPr lang="en-US" sz="2200" dirty="0"/>
              <a:t>vector of norms</a:t>
            </a:r>
            <a:r>
              <a:rPr lang="ru-RU" sz="2200" dirty="0"/>
              <a:t>) соответствует </a:t>
            </a:r>
            <a:r>
              <a:rPr lang="en-US" sz="2200" i="1" dirty="0" err="1" smtClean="0">
                <a:solidFill>
                  <a:prstClr val="black"/>
                </a:solidFill>
              </a:rPr>
              <a:t>N</a:t>
            </a:r>
            <a:r>
              <a:rPr lang="en-US" sz="2200" i="1" baseline="-25000" dirty="0" err="1" smtClean="0">
                <a:solidFill>
                  <a:prstClr val="black"/>
                </a:solidFill>
              </a:rPr>
              <a:t>n</a:t>
            </a:r>
            <a:r>
              <a:rPr lang="en-US" sz="2200" dirty="0" smtClean="0">
                <a:solidFill>
                  <a:prstClr val="black"/>
                </a:solidFill>
              </a:rPr>
              <a:t>=4(+</a:t>
            </a:r>
            <a:r>
              <a:rPr lang="en-US" sz="2200" dirty="0">
                <a:solidFill>
                  <a:prstClr val="black"/>
                </a:solidFill>
              </a:rPr>
              <a:t>1)</a:t>
            </a:r>
            <a:r>
              <a:rPr lang="ru-RU" sz="2200" dirty="0" smtClean="0"/>
              <a:t>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069523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332656"/>
            <a:ext cx="8130480" cy="626469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dirty="0"/>
              <a:t>Трехмерная </a:t>
            </a:r>
            <a:r>
              <a:rPr lang="ru-RU" sz="2400" i="1" dirty="0"/>
              <a:t>вторая</a:t>
            </a:r>
            <a:r>
              <a:rPr lang="ru-RU" sz="2400" dirty="0"/>
              <a:t> функция характеризуется объемом 16</a:t>
            </a:r>
            <a:r>
              <a:rPr lang="ru-RU" sz="2400" dirty="0" smtClean="0"/>
              <a:t>(</a:t>
            </a:r>
            <a:r>
              <a:rPr lang="en-US" sz="2400" dirty="0">
                <a:solidFill>
                  <a:prstClr val="black"/>
                </a:solidFill>
              </a:rPr>
              <a:t>+1</a:t>
            </a:r>
            <a:r>
              <a:rPr lang="ru-RU" sz="2400" dirty="0" smtClean="0"/>
              <a:t>). </a:t>
            </a:r>
            <a:r>
              <a:rPr lang="ru-RU" sz="2400" dirty="0"/>
              <a:t>Так как ее объем образуется тремя векторами: личного опыта, норм и ситуации — </a:t>
            </a:r>
          </a:p>
          <a:p>
            <a:pPr marL="0" lvl="0" indent="0" algn="ctr">
              <a:lnSpc>
                <a:spcPct val="80000"/>
              </a:lnSpc>
              <a:buNone/>
            </a:pPr>
            <a:r>
              <a:rPr lang="en-US" sz="2400" i="1" dirty="0" smtClean="0">
                <a:solidFill>
                  <a:prstClr val="black"/>
                </a:solidFill>
              </a:rPr>
              <a:t>N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=</a:t>
            </a:r>
            <a:r>
              <a:rPr lang="en-US" sz="2400" i="1" dirty="0" err="1" smtClean="0">
                <a:solidFill>
                  <a:prstClr val="black"/>
                </a:solidFill>
              </a:rPr>
              <a:t>N</a:t>
            </a:r>
            <a:r>
              <a:rPr lang="en-US" sz="2400" i="1" baseline="-25000" dirty="0" err="1" smtClean="0">
                <a:solidFill>
                  <a:prstClr val="black"/>
                </a:solidFill>
              </a:rPr>
              <a:t>e</a:t>
            </a:r>
            <a:r>
              <a:rPr lang="en-US" sz="2400" dirty="0" err="1" smtClean="0">
                <a:solidFill>
                  <a:prstClr val="black"/>
                </a:solidFill>
              </a:rPr>
              <a:t>+</a:t>
            </a:r>
            <a:r>
              <a:rPr lang="en-US" sz="2400" i="1" dirty="0" err="1" smtClean="0">
                <a:solidFill>
                  <a:prstClr val="black"/>
                </a:solidFill>
              </a:rPr>
              <a:t>N</a:t>
            </a:r>
            <a:r>
              <a:rPr lang="en-US" sz="2400" i="1" baseline="-25000" dirty="0" err="1" smtClean="0">
                <a:solidFill>
                  <a:prstClr val="black"/>
                </a:solidFill>
              </a:rPr>
              <a:t>n</a:t>
            </a:r>
            <a:r>
              <a:rPr lang="en-US" sz="2400" dirty="0" err="1" smtClean="0">
                <a:solidFill>
                  <a:prstClr val="black"/>
                </a:solidFill>
              </a:rPr>
              <a:t>+</a:t>
            </a:r>
            <a:r>
              <a:rPr lang="en-US" sz="2400" i="1" dirty="0" err="1" smtClean="0">
                <a:solidFill>
                  <a:prstClr val="black"/>
                </a:solidFill>
              </a:rPr>
              <a:t>N</a:t>
            </a:r>
            <a:r>
              <a:rPr lang="en-US" sz="2400" i="1" baseline="-25000" dirty="0" err="1" smtClean="0">
                <a:solidFill>
                  <a:prstClr val="black"/>
                </a:solidFill>
              </a:rPr>
              <a:t>s</a:t>
            </a:r>
            <a:r>
              <a:rPr lang="en-US" sz="2400" dirty="0" smtClean="0">
                <a:solidFill>
                  <a:prstClr val="black"/>
                </a:solidFill>
              </a:rPr>
              <a:t>=</a:t>
            </a:r>
            <a:r>
              <a:rPr lang="ru-RU" sz="2400" dirty="0"/>
              <a:t>16 </a:t>
            </a:r>
            <a:r>
              <a:rPr lang="en-US" sz="2400" dirty="0" smtClean="0">
                <a:solidFill>
                  <a:prstClr val="black"/>
                </a:solidFill>
              </a:rPr>
              <a:t>(+</a:t>
            </a:r>
            <a:r>
              <a:rPr lang="en-US" sz="2400" dirty="0">
                <a:solidFill>
                  <a:prstClr val="black"/>
                </a:solidFill>
              </a:rPr>
              <a:t>1),</a:t>
            </a:r>
            <a:endParaRPr lang="ru-RU" sz="2400" dirty="0">
              <a:solidFill>
                <a:prstClr val="black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то </a:t>
            </a:r>
            <a:r>
              <a:rPr lang="ru-RU" sz="2400" dirty="0"/>
              <a:t>вектору ситуации (</a:t>
            </a:r>
            <a:r>
              <a:rPr lang="en-US" sz="2400" dirty="0"/>
              <a:t>vector of situation</a:t>
            </a:r>
            <a:r>
              <a:rPr lang="ru-RU" sz="2400" dirty="0"/>
              <a:t>) соответствует </a:t>
            </a:r>
            <a:r>
              <a:rPr lang="en-US" sz="2400" i="1" dirty="0" smtClean="0">
                <a:solidFill>
                  <a:prstClr val="black"/>
                </a:solidFill>
              </a:rPr>
              <a:t>N</a:t>
            </a:r>
            <a:r>
              <a:rPr lang="en-US" sz="2400" i="1" baseline="-25000" dirty="0" smtClean="0">
                <a:solidFill>
                  <a:prstClr val="black"/>
                </a:solidFill>
              </a:rPr>
              <a:t>s</a:t>
            </a:r>
            <a:r>
              <a:rPr lang="en-US" sz="2400" dirty="0" smtClean="0">
                <a:solidFill>
                  <a:prstClr val="black"/>
                </a:solidFill>
              </a:rPr>
              <a:t>=</a:t>
            </a:r>
            <a:r>
              <a:rPr lang="ru-RU" sz="2400" dirty="0" smtClean="0"/>
              <a:t>6 </a:t>
            </a:r>
            <a:r>
              <a:rPr lang="en-US" sz="2400" dirty="0">
                <a:solidFill>
                  <a:prstClr val="black"/>
                </a:solidFill>
              </a:rPr>
              <a:t>(+1)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/>
              <a:t>Четырехмерная </a:t>
            </a:r>
            <a:r>
              <a:rPr lang="ru-RU" sz="2400" i="1" dirty="0"/>
              <a:t>первая</a:t>
            </a:r>
            <a:r>
              <a:rPr lang="ru-RU" sz="2400" dirty="0"/>
              <a:t> функция определяется векторами личного опыта, норм, ситуации и глобальности. Поэтому ее объем составляет</a:t>
            </a:r>
          </a:p>
          <a:p>
            <a:pPr marL="0" lvl="0" indent="0" algn="ctr">
              <a:lnSpc>
                <a:spcPct val="80000"/>
              </a:lnSpc>
              <a:buNone/>
            </a:pPr>
            <a:r>
              <a:rPr lang="en-US" sz="2400" i="1" dirty="0" smtClean="0">
                <a:solidFill>
                  <a:prstClr val="black"/>
                </a:solidFill>
              </a:rPr>
              <a:t>N</a:t>
            </a:r>
            <a:r>
              <a:rPr lang="en-US" sz="2400" baseline="-25000" dirty="0" smtClean="0">
                <a:solidFill>
                  <a:prstClr val="black"/>
                </a:solidFill>
              </a:rPr>
              <a:t>1</a:t>
            </a:r>
            <a:r>
              <a:rPr lang="en-US" sz="2400" dirty="0" smtClean="0">
                <a:solidFill>
                  <a:prstClr val="black"/>
                </a:solidFill>
              </a:rPr>
              <a:t>=</a:t>
            </a:r>
            <a:r>
              <a:rPr lang="en-US" sz="2400" i="1" dirty="0" err="1" smtClean="0">
                <a:solidFill>
                  <a:prstClr val="black"/>
                </a:solidFill>
              </a:rPr>
              <a:t>N</a:t>
            </a:r>
            <a:r>
              <a:rPr lang="en-US" sz="2400" i="1" baseline="-25000" dirty="0" err="1" smtClean="0">
                <a:solidFill>
                  <a:prstClr val="black"/>
                </a:solidFill>
              </a:rPr>
              <a:t>e</a:t>
            </a:r>
            <a:r>
              <a:rPr lang="en-US" sz="2400" dirty="0" err="1" smtClean="0">
                <a:solidFill>
                  <a:prstClr val="black"/>
                </a:solidFill>
              </a:rPr>
              <a:t>+</a:t>
            </a:r>
            <a:r>
              <a:rPr lang="en-US" sz="2400" i="1" dirty="0" err="1" smtClean="0">
                <a:solidFill>
                  <a:prstClr val="black"/>
                </a:solidFill>
              </a:rPr>
              <a:t>N</a:t>
            </a:r>
            <a:r>
              <a:rPr lang="en-US" sz="2400" i="1" baseline="-25000" dirty="0" err="1" smtClean="0">
                <a:solidFill>
                  <a:prstClr val="black"/>
                </a:solidFill>
              </a:rPr>
              <a:t>n</a:t>
            </a:r>
            <a:r>
              <a:rPr lang="en-US" sz="2400" dirty="0" err="1" smtClean="0">
                <a:solidFill>
                  <a:prstClr val="black"/>
                </a:solidFill>
              </a:rPr>
              <a:t>+</a:t>
            </a:r>
            <a:r>
              <a:rPr lang="en-US" sz="2400" i="1" dirty="0" err="1" smtClean="0">
                <a:solidFill>
                  <a:prstClr val="black"/>
                </a:solidFill>
              </a:rPr>
              <a:t>N</a:t>
            </a:r>
            <a:r>
              <a:rPr lang="en-US" sz="2400" i="1" baseline="-25000" dirty="0" err="1" smtClean="0">
                <a:solidFill>
                  <a:prstClr val="black"/>
                </a:solidFill>
              </a:rPr>
              <a:t>s</a:t>
            </a:r>
            <a:r>
              <a:rPr lang="en-US" sz="2400" dirty="0" err="1" smtClean="0">
                <a:solidFill>
                  <a:prstClr val="black"/>
                </a:solidFill>
              </a:rPr>
              <a:t>+</a:t>
            </a:r>
            <a:r>
              <a:rPr lang="en-US" sz="2400" i="1" dirty="0" err="1" smtClean="0">
                <a:solidFill>
                  <a:prstClr val="black"/>
                </a:solidFill>
              </a:rPr>
              <a:t>N</a:t>
            </a:r>
            <a:r>
              <a:rPr lang="en-US" sz="2400" i="1" baseline="-25000" dirty="0" err="1" smtClean="0">
                <a:solidFill>
                  <a:prstClr val="black"/>
                </a:solidFill>
              </a:rPr>
              <a:t>g</a:t>
            </a:r>
            <a:r>
              <a:rPr lang="en-US" sz="2400" dirty="0" smtClean="0">
                <a:solidFill>
                  <a:prstClr val="black"/>
                </a:solidFill>
              </a:rPr>
              <a:t>=2</a:t>
            </a:r>
            <a:r>
              <a:rPr lang="ru-RU" sz="2400" dirty="0" smtClean="0">
                <a:solidFill>
                  <a:prstClr val="black"/>
                </a:solidFill>
              </a:rPr>
              <a:t>6 </a:t>
            </a:r>
            <a:r>
              <a:rPr lang="en-US" sz="2400" dirty="0">
                <a:solidFill>
                  <a:prstClr val="black"/>
                </a:solidFill>
              </a:rPr>
              <a:t>(+1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r>
              <a:rPr lang="ru-RU" sz="2400" dirty="0" smtClean="0"/>
              <a:t>. 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Поэтому</a:t>
            </a:r>
            <a:r>
              <a:rPr lang="en-US" sz="2400" dirty="0" smtClean="0"/>
              <a:t> </a:t>
            </a:r>
            <a:r>
              <a:rPr lang="ru-RU" sz="2400" dirty="0" smtClean="0"/>
              <a:t>вектору</a:t>
            </a:r>
            <a:r>
              <a:rPr lang="en-US" sz="2400" dirty="0" smtClean="0"/>
              <a:t> </a:t>
            </a:r>
            <a:r>
              <a:rPr lang="ru-RU" sz="2400" dirty="0" smtClean="0"/>
              <a:t>глобальности</a:t>
            </a:r>
            <a:r>
              <a:rPr lang="en-US" sz="2400" dirty="0" smtClean="0"/>
              <a:t> </a:t>
            </a:r>
            <a:r>
              <a:rPr lang="en-US" sz="2400" dirty="0"/>
              <a:t>(vector of </a:t>
            </a:r>
            <a:r>
              <a:rPr lang="en-US" sz="2400" dirty="0" err="1"/>
              <a:t>globality</a:t>
            </a:r>
            <a:r>
              <a:rPr lang="en-US" sz="2400" dirty="0"/>
              <a:t>) </a:t>
            </a:r>
            <a:r>
              <a:rPr lang="ru-RU" sz="2400" dirty="0" smtClean="0"/>
              <a:t>соответствует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prstClr val="black"/>
                </a:solidFill>
              </a:rPr>
              <a:t>N</a:t>
            </a:r>
            <a:r>
              <a:rPr lang="en-US" sz="24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400" dirty="0" smtClean="0">
                <a:solidFill>
                  <a:prstClr val="black"/>
                </a:solidFill>
              </a:rPr>
              <a:t>=10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(+1)</a:t>
            </a:r>
            <a:r>
              <a:rPr lang="en-US" sz="2400" dirty="0" smtClean="0"/>
              <a:t>.</a:t>
            </a: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Развитость человека </a:t>
            </a:r>
            <a:r>
              <a:rPr lang="ru-RU" sz="2400" dirty="0"/>
              <a:t>как носителя ТИМа может быть определена через количество активно функционирующих ячеек, поскольку указанные ранее цифры – это максимальные значения. У людей малоразвитых, с низким интеллектом часть ячеек может быть пассивной, и реальный операционный объем будет заметно меньше.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12703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6632"/>
            <a:ext cx="8532440" cy="691276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100" dirty="0"/>
              <a:t>Ряд исследователей связывают оперативную память с объемом кратковременной рабочей памяти (</a:t>
            </a:r>
            <a:r>
              <a:rPr lang="en-US" sz="2100" dirty="0"/>
              <a:t>short-term memory</a:t>
            </a:r>
            <a:r>
              <a:rPr lang="ru-RU" sz="2100" dirty="0" smtClean="0"/>
              <a:t>). </a:t>
            </a:r>
            <a:r>
              <a:rPr lang="ru-RU" sz="2100" dirty="0"/>
              <a:t>Особое значение имеет объем кратковременной памяти, измеряемый количеством идей или концепций, которыми «исполнительный компонент» рабочей памяти может оперировать одновременно. Эта самая важная характеристика рабочей памяти (</a:t>
            </a:r>
            <a:r>
              <a:rPr lang="en-US" sz="2100" dirty="0"/>
              <a:t>short-term working memory capacity — ST</a:t>
            </a:r>
            <a:r>
              <a:rPr lang="ru-RU" sz="2100" dirty="0"/>
              <a:t>-</a:t>
            </a:r>
            <a:r>
              <a:rPr lang="en-US" sz="2100" dirty="0"/>
              <a:t>WMC</a:t>
            </a:r>
            <a:r>
              <a:rPr lang="ru-RU" sz="2100" dirty="0"/>
              <a:t>) у человека близка к 7: </a:t>
            </a:r>
            <a:r>
              <a:rPr lang="en-US" sz="2100" dirty="0" smtClean="0"/>
              <a:t>ST</a:t>
            </a:r>
            <a:r>
              <a:rPr lang="ru-RU" sz="2100" dirty="0"/>
              <a:t>-</a:t>
            </a:r>
            <a:r>
              <a:rPr lang="en-US" sz="2100" dirty="0"/>
              <a:t>WMC</a:t>
            </a:r>
            <a:r>
              <a:rPr lang="ru-RU" sz="2100" dirty="0"/>
              <a:t> ≈ 7. Таким количеством идей или объектов может оперировать человек одновременно как количеством компонент единой рекурсивной логической операции. Очевидно, что о</a:t>
            </a:r>
            <a:r>
              <a:rPr lang="ru-RU" sz="2100" b="1" dirty="0"/>
              <a:t>бъем </a:t>
            </a:r>
            <a:r>
              <a:rPr lang="en-US" sz="2100" b="1" dirty="0"/>
              <a:t>ST</a:t>
            </a:r>
            <a:r>
              <a:rPr lang="ru-RU" sz="2100" b="1" dirty="0"/>
              <a:t>-</a:t>
            </a:r>
            <a:r>
              <a:rPr lang="en-US" sz="2100" b="1" dirty="0"/>
              <a:t>WMC</a:t>
            </a:r>
            <a:r>
              <a:rPr lang="ru-RU" sz="2100" b="1" dirty="0"/>
              <a:t> выражает не что иное, как объем, связанный с вектором ситуации</a:t>
            </a:r>
            <a:r>
              <a:rPr lang="ru-RU" sz="2100" dirty="0"/>
              <a:t>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100" dirty="0" smtClean="0">
                <a:solidFill>
                  <a:prstClr val="black"/>
                </a:solidFill>
              </a:rPr>
              <a:t>ST-WMC=</a:t>
            </a:r>
            <a:r>
              <a:rPr lang="en-US" sz="2100" i="1" dirty="0" smtClean="0">
                <a:solidFill>
                  <a:prstClr val="black"/>
                </a:solidFill>
              </a:rPr>
              <a:t>N</a:t>
            </a:r>
            <a:r>
              <a:rPr lang="en-US" sz="2100" i="1" baseline="-25000" dirty="0" smtClean="0">
                <a:solidFill>
                  <a:prstClr val="black"/>
                </a:solidFill>
              </a:rPr>
              <a:t>s</a:t>
            </a:r>
            <a:r>
              <a:rPr lang="ru-RU" sz="2100" dirty="0" smtClean="0"/>
              <a:t>.</a:t>
            </a:r>
            <a:r>
              <a:rPr lang="ru-RU" sz="2100" dirty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100" dirty="0"/>
              <a:t>В отличие от человека, у животных объем рабочей памяти значительно меньше: большинство из них не может обдумывать более одной-двух идей одновременно.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100" dirty="0" smtClean="0"/>
              <a:t>Антрополог </a:t>
            </a:r>
            <a:r>
              <a:rPr lang="ru-RU" sz="2100" dirty="0" err="1" smtClean="0"/>
              <a:t>Дуайт</a:t>
            </a:r>
            <a:r>
              <a:rPr lang="ru-RU" sz="2100" dirty="0" smtClean="0"/>
              <a:t> Рид (</a:t>
            </a:r>
            <a:r>
              <a:rPr lang="ru-RU" sz="2100" dirty="0" err="1" smtClean="0"/>
              <a:t>Dwight</a:t>
            </a:r>
            <a:r>
              <a:rPr lang="ru-RU" sz="2100" dirty="0" smtClean="0"/>
              <a:t> W. </a:t>
            </a:r>
            <a:r>
              <a:rPr lang="ru-RU" sz="2100" dirty="0" err="1" smtClean="0"/>
              <a:t>Read</a:t>
            </a:r>
            <a:r>
              <a:rPr lang="ru-RU" sz="2100" dirty="0" smtClean="0"/>
              <a:t>) исследовал способности ближайших «родственников» человека — шимпанзе и </a:t>
            </a:r>
            <a:r>
              <a:rPr lang="ru-RU" sz="2100" dirty="0" err="1" smtClean="0"/>
              <a:t>бонабо</a:t>
            </a:r>
            <a:r>
              <a:rPr lang="ru-RU" sz="2100" dirty="0" smtClean="0"/>
              <a:t>. Он выдвинул хорошо аргументированную гипотезу об эволюции объема кратковременной памяти у приматов. Она состоит в следующем. У шимпанзе и </a:t>
            </a:r>
            <a:r>
              <a:rPr lang="ru-RU" sz="2100" dirty="0" err="1" smtClean="0"/>
              <a:t>бонабо</a:t>
            </a:r>
            <a:r>
              <a:rPr lang="ru-RU" sz="2100" dirty="0" smtClean="0"/>
              <a:t> ST-WMC ≤ 3. По-видимому, таким же был этот объем у общего предка шимпанзе и человека, жившего около 6 млн. лет назад. Малый объем кратковременной памяти не позволяет обезьянам мыслить рекурсивно, а это и есть качественное отличие обезьяньего интеллекта от интеллекта человека</a:t>
            </a:r>
            <a:r>
              <a:rPr lang="en-US" sz="2100" dirty="0" smtClean="0"/>
              <a:t>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9101945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8810" y="260648"/>
            <a:ext cx="3685678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Шимпанзе учат своих детенышей колоть </a:t>
            </a:r>
            <a:r>
              <a:rPr lang="ru-RU" dirty="0" smtClean="0"/>
              <a:t>орехи.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тех популяциях, где орехи колют прямо на земле (в местах выходов скальных пород на поверхность) или на торчащем из </a:t>
            </a:r>
            <a:r>
              <a:rPr lang="ru-RU" dirty="0">
                <a:hlinkClick r:id="rId2"/>
              </a:rPr>
              <a:t>нее корне твердого дерева</a:t>
            </a:r>
            <a:r>
              <a:rPr lang="ru-RU" dirty="0"/>
              <a:t>, этому научаются все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в тех, где для раскалывания орехов нужна еще и наковальня, примерно у четверти шимпанзе не хватает ума, чтобы овладеть этой сложной </a:t>
            </a:r>
            <a:r>
              <a:rPr lang="ru-RU" dirty="0" smtClean="0"/>
              <a:t>технологией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bezogr.ru/svetlana-burlak-proishojdenie-yazika-fakti-issledovaniya-gipot/22595_html_2e39ac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667250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22022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Обучение новых сотрудников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BB791A-2264-44DD-BA10-93318C807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Обучение новых сотрудников</Template>
  <TotalTime>0</TotalTime>
  <Words>2234</Words>
  <Application>Microsoft Office PowerPoint</Application>
  <PresentationFormat>Экран (4:3)</PresentationFormat>
  <Paragraphs>121</Paragraphs>
  <Slides>35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Обучение новых сотрудников</vt:lpstr>
      <vt:lpstr>Эволюция человека: формирование структуры ФИМ и социона</vt:lpstr>
      <vt:lpstr>Презентация PowerPoint</vt:lpstr>
      <vt:lpstr>Эволюционная дифференциация модели 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Изменение объема мозга во времени</vt:lpstr>
      <vt:lpstr>Презентация PowerPoint</vt:lpstr>
      <vt:lpstr>«Словарный запас» маленьких детей и человекообразных обезьян совпадает на 96%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примитивной группы</vt:lpstr>
      <vt:lpstr>Структура рабочей группы</vt:lpstr>
      <vt:lpstr>Презентация PowerPoint</vt:lpstr>
      <vt:lpstr>Презентация PowerPoint</vt:lpstr>
      <vt:lpstr>Предпосылки к социону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Дуальность модулей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Социон в процессе антропогенеза</dc:title>
  <dc:creator/>
  <cp:lastModifiedBy/>
  <cp:revision>1</cp:revision>
  <dcterms:created xsi:type="dcterms:W3CDTF">2016-09-16T21:53:36Z</dcterms:created>
  <dcterms:modified xsi:type="dcterms:W3CDTF">2018-09-15T21:17:58Z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