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07" r:id="rId2"/>
    <p:sldMasterId id="2147483810" r:id="rId3"/>
    <p:sldMasterId id="2147483844" r:id="rId4"/>
  </p:sldMasterIdLst>
  <p:handoutMasterIdLst>
    <p:handoutMasterId r:id="rId30"/>
  </p:handoutMasterIdLst>
  <p:sldIdLst>
    <p:sldId id="256" r:id="rId5"/>
    <p:sldId id="260" r:id="rId6"/>
    <p:sldId id="261" r:id="rId7"/>
    <p:sldId id="278" r:id="rId8"/>
    <p:sldId id="285" r:id="rId9"/>
    <p:sldId id="259" r:id="rId10"/>
    <p:sldId id="262" r:id="rId11"/>
    <p:sldId id="279" r:id="rId12"/>
    <p:sldId id="281" r:id="rId13"/>
    <p:sldId id="282" r:id="rId14"/>
    <p:sldId id="286" r:id="rId15"/>
    <p:sldId id="283" r:id="rId16"/>
    <p:sldId id="287" r:id="rId17"/>
    <p:sldId id="291" r:id="rId18"/>
    <p:sldId id="288" r:id="rId19"/>
    <p:sldId id="289" r:id="rId20"/>
    <p:sldId id="269" r:id="rId21"/>
    <p:sldId id="292" r:id="rId22"/>
    <p:sldId id="294" r:id="rId23"/>
    <p:sldId id="296" r:id="rId24"/>
    <p:sldId id="297" r:id="rId25"/>
    <p:sldId id="280" r:id="rId26"/>
    <p:sldId id="277" r:id="rId27"/>
    <p:sldId id="299" r:id="rId28"/>
    <p:sldId id="29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9900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FF"/>
    <a:srgbClr val="FF9900"/>
    <a:srgbClr val="33CC33"/>
    <a:srgbClr val="FF0066"/>
    <a:srgbClr val="6699FF"/>
    <a:srgbClr val="FFFF99"/>
    <a:srgbClr val="3D0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70" d="100"/>
          <a:sy n="70" d="100"/>
        </p:scale>
        <p:origin x="-117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4052020-00CB-4CD4-8B40-E11FBB6902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84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rgbClr val="3D00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1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684B6-547F-40EA-A3FC-65C4A85906C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7955" name="Freeform 19"/>
          <p:cNvSpPr>
            <a:spLocks/>
          </p:cNvSpPr>
          <p:nvPr/>
        </p:nvSpPr>
        <p:spPr bwMode="auto">
          <a:xfrm rot="7320404">
            <a:off x="7793038" y="4660900"/>
            <a:ext cx="998538" cy="465137"/>
          </a:xfrm>
          <a:custGeom>
            <a:avLst/>
            <a:gdLst>
              <a:gd name="T0" fmla="*/ 794 w 794"/>
              <a:gd name="T1" fmla="*/ 395 h 414"/>
              <a:gd name="T2" fmla="*/ 710 w 794"/>
              <a:gd name="T3" fmla="*/ 318 h 414"/>
              <a:gd name="T4" fmla="*/ 556 w 794"/>
              <a:gd name="T5" fmla="*/ 210 h 414"/>
              <a:gd name="T6" fmla="*/ 71 w 794"/>
              <a:gd name="T7" fmla="*/ 0 h 414"/>
              <a:gd name="T8" fmla="*/ 23 w 794"/>
              <a:gd name="T9" fmla="*/ 20 h 414"/>
              <a:gd name="T10" fmla="*/ 0 w 794"/>
              <a:gd name="T11" fmla="*/ 83 h 414"/>
              <a:gd name="T12" fmla="*/ 28 w 794"/>
              <a:gd name="T13" fmla="*/ 155 h 414"/>
              <a:gd name="T14" fmla="*/ 570 w 794"/>
              <a:gd name="T15" fmla="*/ 409 h 414"/>
              <a:gd name="T16" fmla="*/ 689 w 794"/>
              <a:gd name="T17" fmla="*/ 393 h 414"/>
              <a:gd name="T18" fmla="*/ 785 w 794"/>
              <a:gd name="T19" fmla="*/ 414 h 414"/>
              <a:gd name="T20" fmla="*/ 794 w 794"/>
              <a:gd name="T21" fmla="*/ 395 h 414"/>
              <a:gd name="T22" fmla="*/ 794 w 794"/>
              <a:gd name="T23" fmla="*/ 395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4" h="414">
                <a:moveTo>
                  <a:pt x="794" y="395"/>
                </a:moveTo>
                <a:lnTo>
                  <a:pt x="710" y="318"/>
                </a:lnTo>
                <a:lnTo>
                  <a:pt x="556" y="210"/>
                </a:lnTo>
                <a:lnTo>
                  <a:pt x="71" y="0"/>
                </a:lnTo>
                <a:lnTo>
                  <a:pt x="23" y="20"/>
                </a:lnTo>
                <a:lnTo>
                  <a:pt x="0" y="83"/>
                </a:lnTo>
                <a:lnTo>
                  <a:pt x="28" y="155"/>
                </a:lnTo>
                <a:lnTo>
                  <a:pt x="570" y="409"/>
                </a:lnTo>
                <a:lnTo>
                  <a:pt x="689" y="393"/>
                </a:lnTo>
                <a:lnTo>
                  <a:pt x="785" y="414"/>
                </a:lnTo>
                <a:lnTo>
                  <a:pt x="794" y="395"/>
                </a:lnTo>
                <a:lnTo>
                  <a:pt x="794" y="395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7956" name="Freeform 20"/>
          <p:cNvSpPr>
            <a:spLocks/>
          </p:cNvSpPr>
          <p:nvPr/>
        </p:nvSpPr>
        <p:spPr bwMode="auto">
          <a:xfrm rot="7320404">
            <a:off x="7768431" y="4639469"/>
            <a:ext cx="995363" cy="460375"/>
          </a:xfrm>
          <a:custGeom>
            <a:avLst/>
            <a:gdLst>
              <a:gd name="T0" fmla="*/ 137 w 1586"/>
              <a:gd name="T1" fmla="*/ 0 h 821"/>
              <a:gd name="T2" fmla="*/ 1331 w 1586"/>
              <a:gd name="T3" fmla="*/ 519 h 821"/>
              <a:gd name="T4" fmla="*/ 1428 w 1586"/>
              <a:gd name="T5" fmla="*/ 638 h 821"/>
              <a:gd name="T6" fmla="*/ 1586 w 1586"/>
              <a:gd name="T7" fmla="*/ 792 h 821"/>
              <a:gd name="T8" fmla="*/ 1565 w 1586"/>
              <a:gd name="T9" fmla="*/ 821 h 821"/>
              <a:gd name="T10" fmla="*/ 1350 w 1586"/>
              <a:gd name="T11" fmla="*/ 787 h 821"/>
              <a:gd name="T12" fmla="*/ 1145 w 1586"/>
              <a:gd name="T13" fmla="*/ 811 h 821"/>
              <a:gd name="T14" fmla="*/ 42 w 1586"/>
              <a:gd name="T15" fmla="*/ 298 h 821"/>
              <a:gd name="T16" fmla="*/ 0 w 1586"/>
              <a:gd name="T17" fmla="*/ 150 h 821"/>
              <a:gd name="T18" fmla="*/ 46 w 1586"/>
              <a:gd name="T19" fmla="*/ 32 h 821"/>
              <a:gd name="T20" fmla="*/ 137 w 1586"/>
              <a:gd name="T21" fmla="*/ 0 h 821"/>
              <a:gd name="T22" fmla="*/ 137 w 1586"/>
              <a:gd name="T23" fmla="*/ 0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86" h="821">
                <a:moveTo>
                  <a:pt x="137" y="0"/>
                </a:moveTo>
                <a:lnTo>
                  <a:pt x="1331" y="519"/>
                </a:lnTo>
                <a:lnTo>
                  <a:pt x="1428" y="638"/>
                </a:lnTo>
                <a:lnTo>
                  <a:pt x="1586" y="792"/>
                </a:lnTo>
                <a:lnTo>
                  <a:pt x="1565" y="821"/>
                </a:lnTo>
                <a:lnTo>
                  <a:pt x="1350" y="787"/>
                </a:lnTo>
                <a:lnTo>
                  <a:pt x="1145" y="811"/>
                </a:lnTo>
                <a:lnTo>
                  <a:pt x="42" y="298"/>
                </a:lnTo>
                <a:lnTo>
                  <a:pt x="0" y="150"/>
                </a:lnTo>
                <a:lnTo>
                  <a:pt x="46" y="32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7957" name="Freeform 21"/>
          <p:cNvSpPr>
            <a:spLocks/>
          </p:cNvSpPr>
          <p:nvPr/>
        </p:nvSpPr>
        <p:spPr bwMode="auto">
          <a:xfrm rot="7320404">
            <a:off x="7936707" y="4623594"/>
            <a:ext cx="660400" cy="420687"/>
          </a:xfrm>
          <a:custGeom>
            <a:avLst/>
            <a:gdLst>
              <a:gd name="T0" fmla="*/ 0 w 1049"/>
              <a:gd name="T1" fmla="*/ 325 h 747"/>
              <a:gd name="T2" fmla="*/ 922 w 1049"/>
              <a:gd name="T3" fmla="*/ 747 h 747"/>
              <a:gd name="T4" fmla="*/ 939 w 1049"/>
              <a:gd name="T5" fmla="*/ 534 h 747"/>
              <a:gd name="T6" fmla="*/ 1049 w 1049"/>
              <a:gd name="T7" fmla="*/ 422 h 747"/>
              <a:gd name="T8" fmla="*/ 78 w 1049"/>
              <a:gd name="T9" fmla="*/ 0 h 747"/>
              <a:gd name="T10" fmla="*/ 0 w 1049"/>
              <a:gd name="T11" fmla="*/ 127 h 747"/>
              <a:gd name="T12" fmla="*/ 0 w 1049"/>
              <a:gd name="T13" fmla="*/ 325 h 747"/>
              <a:gd name="T14" fmla="*/ 0 w 1049"/>
              <a:gd name="T15" fmla="*/ 325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9" h="747">
                <a:moveTo>
                  <a:pt x="0" y="325"/>
                </a:moveTo>
                <a:lnTo>
                  <a:pt x="922" y="747"/>
                </a:lnTo>
                <a:lnTo>
                  <a:pt x="939" y="534"/>
                </a:lnTo>
                <a:lnTo>
                  <a:pt x="1049" y="422"/>
                </a:lnTo>
                <a:lnTo>
                  <a:pt x="78" y="0"/>
                </a:lnTo>
                <a:lnTo>
                  <a:pt x="0" y="127"/>
                </a:lnTo>
                <a:lnTo>
                  <a:pt x="0" y="325"/>
                </a:lnTo>
                <a:lnTo>
                  <a:pt x="0" y="3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7958" name="Group 22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7959" name="Freeform 23"/>
            <p:cNvSpPr>
              <a:spLocks/>
            </p:cNvSpPr>
            <p:nvPr userDrawn="1"/>
          </p:nvSpPr>
          <p:spPr bwMode="auto">
            <a:xfrm rot="7320404">
              <a:off x="4987" y="3190"/>
              <a:ext cx="59" cy="61"/>
            </a:xfrm>
            <a:custGeom>
              <a:avLst/>
              <a:gdLst>
                <a:gd name="T0" fmla="*/ 110 w 150"/>
                <a:gd name="T1" fmla="*/ 0 h 173"/>
                <a:gd name="T2" fmla="*/ 40 w 150"/>
                <a:gd name="T3" fmla="*/ 66 h 173"/>
                <a:gd name="T4" fmla="*/ 0 w 150"/>
                <a:gd name="T5" fmla="*/ 173 h 173"/>
                <a:gd name="T6" fmla="*/ 80 w 150"/>
                <a:gd name="T7" fmla="*/ 160 h 173"/>
                <a:gd name="T8" fmla="*/ 103 w 150"/>
                <a:gd name="T9" fmla="*/ 84 h 173"/>
                <a:gd name="T10" fmla="*/ 150 w 150"/>
                <a:gd name="T11" fmla="*/ 27 h 173"/>
                <a:gd name="T12" fmla="*/ 110 w 150"/>
                <a:gd name="T13" fmla="*/ 0 h 173"/>
                <a:gd name="T14" fmla="*/ 110 w 150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73">
                  <a:moveTo>
                    <a:pt x="110" y="0"/>
                  </a:moveTo>
                  <a:lnTo>
                    <a:pt x="40" y="66"/>
                  </a:lnTo>
                  <a:lnTo>
                    <a:pt x="0" y="173"/>
                  </a:lnTo>
                  <a:lnTo>
                    <a:pt x="80" y="160"/>
                  </a:lnTo>
                  <a:lnTo>
                    <a:pt x="103" y="84"/>
                  </a:lnTo>
                  <a:lnTo>
                    <a:pt x="150" y="27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960" name="Freeform 24"/>
            <p:cNvSpPr>
              <a:spLocks/>
            </p:cNvSpPr>
            <p:nvPr userDrawn="1"/>
          </p:nvSpPr>
          <p:spPr bwMode="auto">
            <a:xfrm rot="7320404">
              <a:off x="4887" y="2930"/>
              <a:ext cx="667" cy="311"/>
            </a:xfrm>
            <a:custGeom>
              <a:avLst/>
              <a:gdLst>
                <a:gd name="T0" fmla="*/ 156 w 1684"/>
                <a:gd name="T1" fmla="*/ 0 h 880"/>
                <a:gd name="T2" fmla="*/ 63 w 1684"/>
                <a:gd name="T3" fmla="*/ 52 h 880"/>
                <a:gd name="T4" fmla="*/ 0 w 1684"/>
                <a:gd name="T5" fmla="*/ 208 h 880"/>
                <a:gd name="T6" fmla="*/ 67 w 1684"/>
                <a:gd name="T7" fmla="*/ 358 h 880"/>
                <a:gd name="T8" fmla="*/ 1182 w 1684"/>
                <a:gd name="T9" fmla="*/ 867 h 880"/>
                <a:gd name="T10" fmla="*/ 1422 w 1684"/>
                <a:gd name="T11" fmla="*/ 835 h 880"/>
                <a:gd name="T12" fmla="*/ 1616 w 1684"/>
                <a:gd name="T13" fmla="*/ 880 h 880"/>
                <a:gd name="T14" fmla="*/ 1684 w 1684"/>
                <a:gd name="T15" fmla="*/ 808 h 880"/>
                <a:gd name="T16" fmla="*/ 1502 w 1684"/>
                <a:gd name="T17" fmla="*/ 664 h 880"/>
                <a:gd name="T18" fmla="*/ 1428 w 1684"/>
                <a:gd name="T19" fmla="*/ 512 h 880"/>
                <a:gd name="T20" fmla="*/ 1369 w 1684"/>
                <a:gd name="T21" fmla="*/ 527 h 880"/>
                <a:gd name="T22" fmla="*/ 1439 w 1684"/>
                <a:gd name="T23" fmla="*/ 664 h 880"/>
                <a:gd name="T24" fmla="*/ 1578 w 1684"/>
                <a:gd name="T25" fmla="*/ 810 h 880"/>
                <a:gd name="T26" fmla="*/ 1413 w 1684"/>
                <a:gd name="T27" fmla="*/ 787 h 880"/>
                <a:gd name="T28" fmla="*/ 1219 w 1684"/>
                <a:gd name="T29" fmla="*/ 814 h 880"/>
                <a:gd name="T30" fmla="*/ 1255 w 1684"/>
                <a:gd name="T31" fmla="*/ 650 h 880"/>
                <a:gd name="T32" fmla="*/ 1338 w 1684"/>
                <a:gd name="T33" fmla="*/ 538 h 880"/>
                <a:gd name="T34" fmla="*/ 1241 w 1684"/>
                <a:gd name="T35" fmla="*/ 552 h 880"/>
                <a:gd name="T36" fmla="*/ 1165 w 1684"/>
                <a:gd name="T37" fmla="*/ 658 h 880"/>
                <a:gd name="T38" fmla="*/ 1139 w 1684"/>
                <a:gd name="T39" fmla="*/ 791 h 880"/>
                <a:gd name="T40" fmla="*/ 107 w 1684"/>
                <a:gd name="T41" fmla="*/ 310 h 880"/>
                <a:gd name="T42" fmla="*/ 80 w 1684"/>
                <a:gd name="T43" fmla="*/ 215 h 880"/>
                <a:gd name="T44" fmla="*/ 103 w 1684"/>
                <a:gd name="T45" fmla="*/ 95 h 880"/>
                <a:gd name="T46" fmla="*/ 217 w 1684"/>
                <a:gd name="T47" fmla="*/ 0 h 880"/>
                <a:gd name="T48" fmla="*/ 156 w 1684"/>
                <a:gd name="T49" fmla="*/ 0 h 880"/>
                <a:gd name="T50" fmla="*/ 156 w 1684"/>
                <a:gd name="T51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4" h="880">
                  <a:moveTo>
                    <a:pt x="156" y="0"/>
                  </a:moveTo>
                  <a:lnTo>
                    <a:pt x="63" y="52"/>
                  </a:lnTo>
                  <a:lnTo>
                    <a:pt x="0" y="208"/>
                  </a:lnTo>
                  <a:lnTo>
                    <a:pt x="67" y="358"/>
                  </a:lnTo>
                  <a:lnTo>
                    <a:pt x="1182" y="867"/>
                  </a:lnTo>
                  <a:lnTo>
                    <a:pt x="1422" y="835"/>
                  </a:lnTo>
                  <a:lnTo>
                    <a:pt x="1616" y="880"/>
                  </a:lnTo>
                  <a:lnTo>
                    <a:pt x="1684" y="808"/>
                  </a:lnTo>
                  <a:lnTo>
                    <a:pt x="1502" y="664"/>
                  </a:lnTo>
                  <a:lnTo>
                    <a:pt x="1428" y="512"/>
                  </a:lnTo>
                  <a:lnTo>
                    <a:pt x="1369" y="527"/>
                  </a:lnTo>
                  <a:lnTo>
                    <a:pt x="1439" y="664"/>
                  </a:lnTo>
                  <a:lnTo>
                    <a:pt x="1578" y="810"/>
                  </a:lnTo>
                  <a:lnTo>
                    <a:pt x="1413" y="787"/>
                  </a:lnTo>
                  <a:lnTo>
                    <a:pt x="1219" y="814"/>
                  </a:lnTo>
                  <a:lnTo>
                    <a:pt x="1255" y="650"/>
                  </a:lnTo>
                  <a:lnTo>
                    <a:pt x="1338" y="538"/>
                  </a:lnTo>
                  <a:lnTo>
                    <a:pt x="1241" y="552"/>
                  </a:lnTo>
                  <a:lnTo>
                    <a:pt x="1165" y="658"/>
                  </a:lnTo>
                  <a:lnTo>
                    <a:pt x="1139" y="791"/>
                  </a:lnTo>
                  <a:lnTo>
                    <a:pt x="107" y="310"/>
                  </a:lnTo>
                  <a:lnTo>
                    <a:pt x="80" y="215"/>
                  </a:lnTo>
                  <a:lnTo>
                    <a:pt x="103" y="95"/>
                  </a:lnTo>
                  <a:lnTo>
                    <a:pt x="217" y="0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961" name="Freeform 25"/>
            <p:cNvSpPr>
              <a:spLocks/>
            </p:cNvSpPr>
            <p:nvPr userDrawn="1"/>
          </p:nvSpPr>
          <p:spPr bwMode="auto">
            <a:xfrm rot="7320404">
              <a:off x="5062" y="2997"/>
              <a:ext cx="472" cy="176"/>
            </a:xfrm>
            <a:custGeom>
              <a:avLst/>
              <a:gdLst>
                <a:gd name="T0" fmla="*/ 100 w 1190"/>
                <a:gd name="T1" fmla="*/ 0 h 500"/>
                <a:gd name="T2" fmla="*/ 1190 w 1190"/>
                <a:gd name="T3" fmla="*/ 490 h 500"/>
                <a:gd name="T4" fmla="*/ 1076 w 1190"/>
                <a:gd name="T5" fmla="*/ 500 h 500"/>
                <a:gd name="T6" fmla="*/ 0 w 1190"/>
                <a:gd name="T7" fmla="*/ 27 h 500"/>
                <a:gd name="T8" fmla="*/ 100 w 1190"/>
                <a:gd name="T9" fmla="*/ 0 h 500"/>
                <a:gd name="T10" fmla="*/ 100 w 1190"/>
                <a:gd name="T1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0" h="500">
                  <a:moveTo>
                    <a:pt x="100" y="0"/>
                  </a:moveTo>
                  <a:lnTo>
                    <a:pt x="1190" y="490"/>
                  </a:lnTo>
                  <a:lnTo>
                    <a:pt x="1076" y="500"/>
                  </a:lnTo>
                  <a:lnTo>
                    <a:pt x="0" y="27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962" name="Freeform 26"/>
            <p:cNvSpPr>
              <a:spLocks/>
            </p:cNvSpPr>
            <p:nvPr userDrawn="1"/>
          </p:nvSpPr>
          <p:spPr bwMode="auto">
            <a:xfrm rot="7320404">
              <a:off x="5363" y="2874"/>
              <a:ext cx="63" cy="118"/>
            </a:xfrm>
            <a:custGeom>
              <a:avLst/>
              <a:gdLst>
                <a:gd name="T0" fmla="*/ 116 w 160"/>
                <a:gd name="T1" fmla="*/ 0 h 335"/>
                <a:gd name="T2" fmla="*/ 19 w 160"/>
                <a:gd name="T3" fmla="*/ 106 h 335"/>
                <a:gd name="T4" fmla="*/ 0 w 160"/>
                <a:gd name="T5" fmla="*/ 230 h 335"/>
                <a:gd name="T6" fmla="*/ 33 w 160"/>
                <a:gd name="T7" fmla="*/ 314 h 335"/>
                <a:gd name="T8" fmla="*/ 94 w 160"/>
                <a:gd name="T9" fmla="*/ 335 h 335"/>
                <a:gd name="T10" fmla="*/ 76 w 160"/>
                <a:gd name="T11" fmla="*/ 154 h 335"/>
                <a:gd name="T12" fmla="*/ 160 w 160"/>
                <a:gd name="T13" fmla="*/ 17 h 335"/>
                <a:gd name="T14" fmla="*/ 116 w 160"/>
                <a:gd name="T15" fmla="*/ 0 h 335"/>
                <a:gd name="T16" fmla="*/ 116 w 160"/>
                <a:gd name="T1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35">
                  <a:moveTo>
                    <a:pt x="116" y="0"/>
                  </a:moveTo>
                  <a:lnTo>
                    <a:pt x="19" y="106"/>
                  </a:lnTo>
                  <a:lnTo>
                    <a:pt x="0" y="230"/>
                  </a:lnTo>
                  <a:lnTo>
                    <a:pt x="33" y="314"/>
                  </a:lnTo>
                  <a:lnTo>
                    <a:pt x="94" y="335"/>
                  </a:lnTo>
                  <a:lnTo>
                    <a:pt x="76" y="154"/>
                  </a:lnTo>
                  <a:lnTo>
                    <a:pt x="160" y="17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963" name="Freeform 27"/>
            <p:cNvSpPr>
              <a:spLocks/>
            </p:cNvSpPr>
            <p:nvPr userDrawn="1"/>
          </p:nvSpPr>
          <p:spPr bwMode="auto">
            <a:xfrm rot="7320404">
              <a:off x="5136" y="3000"/>
              <a:ext cx="193" cy="104"/>
            </a:xfrm>
            <a:custGeom>
              <a:avLst/>
              <a:gdLst>
                <a:gd name="T0" fmla="*/ 14 w 489"/>
                <a:gd name="T1" fmla="*/ 34 h 296"/>
                <a:gd name="T2" fmla="*/ 160 w 489"/>
                <a:gd name="T3" fmla="*/ 66 h 296"/>
                <a:gd name="T4" fmla="*/ 324 w 489"/>
                <a:gd name="T5" fmla="*/ 137 h 296"/>
                <a:gd name="T6" fmla="*/ 440 w 489"/>
                <a:gd name="T7" fmla="*/ 243 h 296"/>
                <a:gd name="T8" fmla="*/ 326 w 489"/>
                <a:gd name="T9" fmla="*/ 230 h 296"/>
                <a:gd name="T10" fmla="*/ 139 w 489"/>
                <a:gd name="T11" fmla="*/ 146 h 296"/>
                <a:gd name="T12" fmla="*/ 50 w 489"/>
                <a:gd name="T13" fmla="*/ 80 h 296"/>
                <a:gd name="T14" fmla="*/ 107 w 489"/>
                <a:gd name="T15" fmla="*/ 163 h 296"/>
                <a:gd name="T16" fmla="*/ 272 w 489"/>
                <a:gd name="T17" fmla="*/ 270 h 296"/>
                <a:gd name="T18" fmla="*/ 466 w 489"/>
                <a:gd name="T19" fmla="*/ 296 h 296"/>
                <a:gd name="T20" fmla="*/ 489 w 489"/>
                <a:gd name="T21" fmla="*/ 224 h 296"/>
                <a:gd name="T22" fmla="*/ 394 w 489"/>
                <a:gd name="T23" fmla="*/ 120 h 296"/>
                <a:gd name="T24" fmla="*/ 170 w 489"/>
                <a:gd name="T25" fmla="*/ 17 h 296"/>
                <a:gd name="T26" fmla="*/ 0 w 489"/>
                <a:gd name="T27" fmla="*/ 0 h 296"/>
                <a:gd name="T28" fmla="*/ 14 w 489"/>
                <a:gd name="T29" fmla="*/ 34 h 296"/>
                <a:gd name="T30" fmla="*/ 14 w 489"/>
                <a:gd name="T31" fmla="*/ 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9" h="296">
                  <a:moveTo>
                    <a:pt x="14" y="34"/>
                  </a:moveTo>
                  <a:lnTo>
                    <a:pt x="160" y="66"/>
                  </a:lnTo>
                  <a:lnTo>
                    <a:pt x="324" y="137"/>
                  </a:lnTo>
                  <a:lnTo>
                    <a:pt x="440" y="243"/>
                  </a:lnTo>
                  <a:lnTo>
                    <a:pt x="326" y="230"/>
                  </a:lnTo>
                  <a:lnTo>
                    <a:pt x="139" y="146"/>
                  </a:lnTo>
                  <a:lnTo>
                    <a:pt x="50" y="80"/>
                  </a:lnTo>
                  <a:lnTo>
                    <a:pt x="107" y="163"/>
                  </a:lnTo>
                  <a:lnTo>
                    <a:pt x="272" y="270"/>
                  </a:lnTo>
                  <a:lnTo>
                    <a:pt x="466" y="296"/>
                  </a:lnTo>
                  <a:lnTo>
                    <a:pt x="489" y="224"/>
                  </a:lnTo>
                  <a:lnTo>
                    <a:pt x="394" y="120"/>
                  </a:lnTo>
                  <a:lnTo>
                    <a:pt x="170" y="17"/>
                  </a:lnTo>
                  <a:lnTo>
                    <a:pt x="0" y="0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79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7967" name="Group 31"/>
          <p:cNvGrpSpPr>
            <a:grpSpLocks/>
          </p:cNvGrpSpPr>
          <p:nvPr userDrawn="1"/>
        </p:nvGrpSpPr>
        <p:grpSpPr bwMode="auto">
          <a:xfrm>
            <a:off x="0" y="0"/>
            <a:ext cx="4770438" cy="2076450"/>
            <a:chOff x="123" y="147"/>
            <a:chExt cx="3005" cy="1308"/>
          </a:xfrm>
        </p:grpSpPr>
        <p:sp>
          <p:nvSpPr>
            <p:cNvPr id="167945" name="Freeform 9"/>
            <p:cNvSpPr>
              <a:spLocks/>
            </p:cNvSpPr>
            <p:nvPr/>
          </p:nvSpPr>
          <p:spPr bwMode="auto">
            <a:xfrm>
              <a:off x="177" y="176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auto">
            <a:xfrm>
              <a:off x="166" y="260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7947" name="Freeform 11"/>
            <p:cNvSpPr>
              <a:spLocks/>
            </p:cNvSpPr>
            <p:nvPr/>
          </p:nvSpPr>
          <p:spPr bwMode="auto">
            <a:xfrm>
              <a:off x="474" y="343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7948" name="Group 12"/>
            <p:cNvGrpSpPr>
              <a:grpSpLocks/>
            </p:cNvGrpSpPr>
            <p:nvPr/>
          </p:nvGrpSpPr>
          <p:grpSpPr bwMode="auto">
            <a:xfrm>
              <a:off x="123" y="147"/>
              <a:ext cx="2386" cy="1081"/>
              <a:chOff x="123" y="148"/>
              <a:chExt cx="2386" cy="1081"/>
            </a:xfrm>
          </p:grpSpPr>
          <p:sp>
            <p:nvSpPr>
              <p:cNvPr id="1679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7965" name="Freeform 29"/>
            <p:cNvSpPr>
              <a:spLocks/>
            </p:cNvSpPr>
            <p:nvPr/>
          </p:nvSpPr>
          <p:spPr bwMode="auto">
            <a:xfrm>
              <a:off x="2568" y="1215"/>
              <a:ext cx="560" cy="240"/>
            </a:xfrm>
            <a:custGeom>
              <a:avLst/>
              <a:gdLst>
                <a:gd name="T0" fmla="*/ 0 w 560"/>
                <a:gd name="T1" fmla="*/ 32 h 240"/>
                <a:gd name="T2" fmla="*/ 280 w 560"/>
                <a:gd name="T3" fmla="*/ 144 h 240"/>
                <a:gd name="T4" fmla="*/ 448 w 560"/>
                <a:gd name="T5" fmla="*/ 16 h 240"/>
                <a:gd name="T6" fmla="*/ 560 w 560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240">
                  <a:moveTo>
                    <a:pt x="0" y="32"/>
                  </a:moveTo>
                  <a:cubicBezTo>
                    <a:pt x="102" y="89"/>
                    <a:pt x="205" y="147"/>
                    <a:pt x="280" y="144"/>
                  </a:cubicBezTo>
                  <a:cubicBezTo>
                    <a:pt x="355" y="141"/>
                    <a:pt x="401" y="0"/>
                    <a:pt x="448" y="16"/>
                  </a:cubicBezTo>
                  <a:cubicBezTo>
                    <a:pt x="495" y="32"/>
                    <a:pt x="541" y="201"/>
                    <a:pt x="560" y="240"/>
                  </a:cubicBezTo>
                </a:path>
              </a:pathLst>
            </a:custGeom>
            <a:noFill/>
            <a:ln w="1143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469BE-B090-4F58-9CDC-BCC78EA2CE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06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29375" y="323850"/>
            <a:ext cx="1924050" cy="5276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7225" y="323850"/>
            <a:ext cx="5619750" cy="5276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8CBA-63AC-43B6-B097-3C8D35473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15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61404-26A7-466E-B175-EBB1AB73A6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92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F9C92-BED3-47F2-938E-581C29C167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4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7910-8D29-4E3A-A331-683FC32B4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61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042988"/>
            <a:ext cx="3771900" cy="4443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042988"/>
            <a:ext cx="3771900" cy="4443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6ABE-EA81-4B76-8070-8588688568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54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F45D2-E5EC-4332-98AD-7CEB9C969A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81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B479A-ABB0-4DE5-BCE0-1FF0957C50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423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2939E-A83B-4F31-95EE-7162FE970E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585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5ECF0-F23E-4B68-BD8B-22495B777D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5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D1222-EF32-4238-B913-0AC6B16FF9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791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DAA4B-D83F-469B-AC93-133A749055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67104-90A9-4BB8-89FC-16B87E4391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667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32F6E-F631-4AF4-BBC0-40D6367F07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73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991350" cy="71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042988"/>
            <a:ext cx="7696200" cy="2144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340100"/>
            <a:ext cx="7696200" cy="214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A880AE-962B-49C2-8CC7-6F4517978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203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CC4AB-0CD0-4752-B123-AA8670ED66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511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2130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63715"/>
            <a:ext cx="7696200" cy="4622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AFB26-49EF-4D9B-ACAE-15CB30B9A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087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FADD5-D45D-4A7C-8F1A-5CFEF85A27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63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CA18-4B77-43D1-A369-11CAB2D49A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271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78ED-407C-48F6-9636-139155DC31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250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06895-7E19-418D-9E15-F378947309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6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30BC0-4F51-4C1D-9888-04C5584081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67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9CC67-FBE7-4AF1-B8A2-5942EDD6B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317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3EC9-24EE-497E-BDBD-EF7AFA0826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177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7BC7C-8FCE-4EE3-8997-FBCAED47BC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180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A3B10-B2AC-45F4-AE2A-E9E4AB30B0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505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C773C-A23B-4929-90D2-433C595AE1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6248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98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22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58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28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3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5" y="1314450"/>
            <a:ext cx="37719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1525" y="1314450"/>
            <a:ext cx="37719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8E61C-D334-4EF5-8C44-CB105A4ADB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65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24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45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25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8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F2170-4AD7-4FB1-AE8B-47941AB5E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74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61C7C-7D26-4A78-9E4D-3CE92CACF2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0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68A3D-8683-421C-94DC-8D2BD15A8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04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BD16-5ABE-4E32-BC64-3CD7F3022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41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249F1-995E-4DE4-A67A-5DB046B77A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6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6975" y="323850"/>
            <a:ext cx="6870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1314450"/>
            <a:ext cx="7696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ABDB125-C661-477E-80A5-595B3A983AF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66949" name="Group 37"/>
          <p:cNvGrpSpPr>
            <a:grpSpLocks/>
          </p:cNvGrpSpPr>
          <p:nvPr/>
        </p:nvGrpSpPr>
        <p:grpSpPr bwMode="auto">
          <a:xfrm>
            <a:off x="4437063" y="998538"/>
            <a:ext cx="385762" cy="4624387"/>
            <a:chOff x="5468" y="1333"/>
            <a:chExt cx="243" cy="2714"/>
          </a:xfrm>
        </p:grpSpPr>
        <p:sp>
          <p:nvSpPr>
            <p:cNvPr id="1669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9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6965" name="Group 53"/>
          <p:cNvGrpSpPr>
            <a:grpSpLocks noChangeAspect="1"/>
          </p:cNvGrpSpPr>
          <p:nvPr/>
        </p:nvGrpSpPr>
        <p:grpSpPr bwMode="auto">
          <a:xfrm flipV="1">
            <a:off x="3851275" y="5724525"/>
            <a:ext cx="965200" cy="973138"/>
            <a:chOff x="4609" y="57"/>
            <a:chExt cx="1373" cy="1204"/>
          </a:xfrm>
        </p:grpSpPr>
        <p:sp>
          <p:nvSpPr>
            <p:cNvPr id="166914" name="Freeform 2"/>
            <p:cNvSpPr>
              <a:spLocks noChangeAspect="1"/>
            </p:cNvSpPr>
            <p:nvPr/>
          </p:nvSpPr>
          <p:spPr bwMode="auto">
            <a:xfrm rot="-3172564">
              <a:off x="4900" y="-10"/>
              <a:ext cx="732" cy="1313"/>
            </a:xfrm>
            <a:custGeom>
              <a:avLst/>
              <a:gdLst>
                <a:gd name="T0" fmla="*/ 2903 w 2903"/>
                <a:gd name="T1" fmla="*/ 433 h 3686"/>
                <a:gd name="T2" fmla="*/ 2565 w 2903"/>
                <a:gd name="T3" fmla="*/ 80 h 3686"/>
                <a:gd name="T4" fmla="*/ 2241 w 2903"/>
                <a:gd name="T5" fmla="*/ 0 h 3686"/>
                <a:gd name="T6" fmla="*/ 110 w 2903"/>
                <a:gd name="T7" fmla="*/ 2811 h 3686"/>
                <a:gd name="T8" fmla="*/ 110 w 2903"/>
                <a:gd name="T9" fmla="*/ 3228 h 3686"/>
                <a:gd name="T10" fmla="*/ 0 w 2903"/>
                <a:gd name="T11" fmla="*/ 3631 h 3686"/>
                <a:gd name="T12" fmla="*/ 72 w 2903"/>
                <a:gd name="T13" fmla="*/ 3686 h 3686"/>
                <a:gd name="T14" fmla="*/ 441 w 2903"/>
                <a:gd name="T15" fmla="*/ 3355 h 3686"/>
                <a:gd name="T16" fmla="*/ 740 w 2903"/>
                <a:gd name="T17" fmla="*/ 3228 h 3686"/>
                <a:gd name="T18" fmla="*/ 2903 w 2903"/>
                <a:gd name="T19" fmla="*/ 433 h 3686"/>
                <a:gd name="T20" fmla="*/ 2903 w 2903"/>
                <a:gd name="T21" fmla="*/ 433 h 3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920" name="Freeform 8"/>
            <p:cNvSpPr>
              <a:spLocks noChangeAspect="1"/>
            </p:cNvSpPr>
            <p:nvPr/>
          </p:nvSpPr>
          <p:spPr bwMode="auto">
            <a:xfrm rot="-3172564">
              <a:off x="4955" y="15"/>
              <a:ext cx="734" cy="1321"/>
            </a:xfrm>
            <a:custGeom>
              <a:avLst/>
              <a:gdLst>
                <a:gd name="T0" fmla="*/ 2293 w 2911"/>
                <a:gd name="T1" fmla="*/ 0 h 3703"/>
                <a:gd name="T2" fmla="*/ 130 w 2911"/>
                <a:gd name="T3" fmla="*/ 2835 h 3703"/>
                <a:gd name="T4" fmla="*/ 131 w 2911"/>
                <a:gd name="T5" fmla="*/ 3201 h 3703"/>
                <a:gd name="T6" fmla="*/ 0 w 2911"/>
                <a:gd name="T7" fmla="*/ 3633 h 3703"/>
                <a:gd name="T8" fmla="*/ 50 w 2911"/>
                <a:gd name="T9" fmla="*/ 3703 h 3703"/>
                <a:gd name="T10" fmla="*/ 422 w 2911"/>
                <a:gd name="T11" fmla="*/ 3352 h 3703"/>
                <a:gd name="T12" fmla="*/ 763 w 2911"/>
                <a:gd name="T13" fmla="*/ 3220 h 3703"/>
                <a:gd name="T14" fmla="*/ 2911 w 2911"/>
                <a:gd name="T15" fmla="*/ 428 h 3703"/>
                <a:gd name="T16" fmla="*/ 2589 w 2911"/>
                <a:gd name="T17" fmla="*/ 96 h 3703"/>
                <a:gd name="T18" fmla="*/ 2293 w 2911"/>
                <a:gd name="T19" fmla="*/ 0 h 3703"/>
                <a:gd name="T20" fmla="*/ 2293 w 2911"/>
                <a:gd name="T21" fmla="*/ 0 h 3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3D0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6921" name="Freeform 9"/>
            <p:cNvSpPr>
              <a:spLocks noChangeAspect="1"/>
            </p:cNvSpPr>
            <p:nvPr/>
          </p:nvSpPr>
          <p:spPr bwMode="auto">
            <a:xfrm rot="-3172564">
              <a:off x="4933" y="121"/>
              <a:ext cx="646" cy="990"/>
            </a:xfrm>
            <a:custGeom>
              <a:avLst/>
              <a:gdLst>
                <a:gd name="T0" fmla="*/ 0 w 2561"/>
                <a:gd name="T1" fmla="*/ 2485 h 2777"/>
                <a:gd name="T2" fmla="*/ 432 w 2561"/>
                <a:gd name="T3" fmla="*/ 2553 h 2777"/>
                <a:gd name="T4" fmla="*/ 736 w 2561"/>
                <a:gd name="T5" fmla="*/ 2777 h 2777"/>
                <a:gd name="T6" fmla="*/ 2561 w 2561"/>
                <a:gd name="T7" fmla="*/ 399 h 2777"/>
                <a:gd name="T8" fmla="*/ 2118 w 2561"/>
                <a:gd name="T9" fmla="*/ 82 h 2777"/>
                <a:gd name="T10" fmla="*/ 1898 w 2561"/>
                <a:gd name="T11" fmla="*/ 0 h 2777"/>
                <a:gd name="T12" fmla="*/ 0 w 2561"/>
                <a:gd name="T13" fmla="*/ 2485 h 2777"/>
                <a:gd name="T14" fmla="*/ 0 w 2561"/>
                <a:gd name="T15" fmla="*/ 2485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6953" name="Group 41"/>
            <p:cNvGrpSpPr>
              <a:grpSpLocks noChangeAspect="1"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66954" name="Freeform 42"/>
              <p:cNvSpPr>
                <a:spLocks noChangeAspect="1"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6955" name="Group 43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66956" name="Freeform 44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57" name="Freeform 45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58" name="Freeform 46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59" name="Freeform 47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60" name="Freeform 48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61" name="Freeform 49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62" name="Freeform 50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963" name="Freeform 51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66964" name="Line 52"/>
            <p:cNvSpPr>
              <a:spLocks noChangeAspect="1"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991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0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42988"/>
            <a:ext cx="7696200" cy="4443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endParaRPr lang="ru-RU" altLang="ru-RU"/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endParaRPr lang="ru-RU" altLang="ru-RU"/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fld id="{94570DA9-983E-4CFF-A51A-4E56A0DD840E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74139" name="Group 59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74093" name="Freeform 13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4" name="Freeform 14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5" name="Freeform 15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6" name="Freeform 16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7" name="Freeform 17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8" name="Freeform 18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9" name="Freeform 19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00" name="Freeform 20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01" name="Freeform 21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02" name="Group 22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74103" name="Group 23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74104" name="Freeform 24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05" name="Freeform 25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06" name="Freeform 26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107" name="Freeform 27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08" name="Freeform 28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09" name="Freeform 29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110" name="Group 30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74111" name="Freeform 31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12" name="Freeform 32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13" name="Freeform 33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14" name="Freeform 34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15" name="Freeform 35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16" name="Freeform 36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17" name="Freeform 37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18" name="Freeform 38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74119" name="Group 39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74120" name="Freeform 40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1" name="Freeform 41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138" name="Group 58"/>
          <p:cNvGrpSpPr>
            <a:grpSpLocks/>
          </p:cNvGrpSpPr>
          <p:nvPr/>
        </p:nvGrpSpPr>
        <p:grpSpPr bwMode="auto">
          <a:xfrm>
            <a:off x="7316788" y="90488"/>
            <a:ext cx="2179637" cy="1911350"/>
            <a:chOff x="4609" y="57"/>
            <a:chExt cx="1373" cy="1204"/>
          </a:xfrm>
        </p:grpSpPr>
        <p:sp>
          <p:nvSpPr>
            <p:cNvPr id="174123" name="Freeform 43"/>
            <p:cNvSpPr>
              <a:spLocks/>
            </p:cNvSpPr>
            <p:nvPr userDrawn="1"/>
          </p:nvSpPr>
          <p:spPr bwMode="auto">
            <a:xfrm rot="-3172564">
              <a:off x="4900" y="-10"/>
              <a:ext cx="732" cy="1313"/>
            </a:xfrm>
            <a:custGeom>
              <a:avLst/>
              <a:gdLst>
                <a:gd name="T0" fmla="*/ 2903 w 2903"/>
                <a:gd name="T1" fmla="*/ 433 h 3686"/>
                <a:gd name="T2" fmla="*/ 2565 w 2903"/>
                <a:gd name="T3" fmla="*/ 80 h 3686"/>
                <a:gd name="T4" fmla="*/ 2241 w 2903"/>
                <a:gd name="T5" fmla="*/ 0 h 3686"/>
                <a:gd name="T6" fmla="*/ 110 w 2903"/>
                <a:gd name="T7" fmla="*/ 2811 h 3686"/>
                <a:gd name="T8" fmla="*/ 110 w 2903"/>
                <a:gd name="T9" fmla="*/ 3228 h 3686"/>
                <a:gd name="T10" fmla="*/ 0 w 2903"/>
                <a:gd name="T11" fmla="*/ 3631 h 3686"/>
                <a:gd name="T12" fmla="*/ 72 w 2903"/>
                <a:gd name="T13" fmla="*/ 3686 h 3686"/>
                <a:gd name="T14" fmla="*/ 441 w 2903"/>
                <a:gd name="T15" fmla="*/ 3355 h 3686"/>
                <a:gd name="T16" fmla="*/ 740 w 2903"/>
                <a:gd name="T17" fmla="*/ 3228 h 3686"/>
                <a:gd name="T18" fmla="*/ 2903 w 2903"/>
                <a:gd name="T19" fmla="*/ 433 h 3686"/>
                <a:gd name="T20" fmla="*/ 2903 w 2903"/>
                <a:gd name="T21" fmla="*/ 433 h 3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4" name="Freeform 44"/>
            <p:cNvSpPr>
              <a:spLocks/>
            </p:cNvSpPr>
            <p:nvPr userDrawn="1"/>
          </p:nvSpPr>
          <p:spPr bwMode="auto">
            <a:xfrm rot="-3172564">
              <a:off x="4955" y="15"/>
              <a:ext cx="734" cy="1321"/>
            </a:xfrm>
            <a:custGeom>
              <a:avLst/>
              <a:gdLst>
                <a:gd name="T0" fmla="*/ 2293 w 2911"/>
                <a:gd name="T1" fmla="*/ 0 h 3703"/>
                <a:gd name="T2" fmla="*/ 130 w 2911"/>
                <a:gd name="T3" fmla="*/ 2835 h 3703"/>
                <a:gd name="T4" fmla="*/ 131 w 2911"/>
                <a:gd name="T5" fmla="*/ 3201 h 3703"/>
                <a:gd name="T6" fmla="*/ 0 w 2911"/>
                <a:gd name="T7" fmla="*/ 3633 h 3703"/>
                <a:gd name="T8" fmla="*/ 50 w 2911"/>
                <a:gd name="T9" fmla="*/ 3703 h 3703"/>
                <a:gd name="T10" fmla="*/ 422 w 2911"/>
                <a:gd name="T11" fmla="*/ 3352 h 3703"/>
                <a:gd name="T12" fmla="*/ 763 w 2911"/>
                <a:gd name="T13" fmla="*/ 3220 h 3703"/>
                <a:gd name="T14" fmla="*/ 2911 w 2911"/>
                <a:gd name="T15" fmla="*/ 428 h 3703"/>
                <a:gd name="T16" fmla="*/ 2589 w 2911"/>
                <a:gd name="T17" fmla="*/ 96 h 3703"/>
                <a:gd name="T18" fmla="*/ 2293 w 2911"/>
                <a:gd name="T19" fmla="*/ 0 h 3703"/>
                <a:gd name="T20" fmla="*/ 2293 w 2911"/>
                <a:gd name="T21" fmla="*/ 0 h 3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5" name="Freeform 45"/>
            <p:cNvSpPr>
              <a:spLocks/>
            </p:cNvSpPr>
            <p:nvPr userDrawn="1"/>
          </p:nvSpPr>
          <p:spPr bwMode="auto">
            <a:xfrm rot="-3172564">
              <a:off x="4933" y="121"/>
              <a:ext cx="646" cy="990"/>
            </a:xfrm>
            <a:custGeom>
              <a:avLst/>
              <a:gdLst>
                <a:gd name="T0" fmla="*/ 0 w 2561"/>
                <a:gd name="T1" fmla="*/ 2485 h 2777"/>
                <a:gd name="T2" fmla="*/ 432 w 2561"/>
                <a:gd name="T3" fmla="*/ 2553 h 2777"/>
                <a:gd name="T4" fmla="*/ 736 w 2561"/>
                <a:gd name="T5" fmla="*/ 2777 h 2777"/>
                <a:gd name="T6" fmla="*/ 2561 w 2561"/>
                <a:gd name="T7" fmla="*/ 399 h 2777"/>
                <a:gd name="T8" fmla="*/ 2118 w 2561"/>
                <a:gd name="T9" fmla="*/ 82 h 2777"/>
                <a:gd name="T10" fmla="*/ 1898 w 2561"/>
                <a:gd name="T11" fmla="*/ 0 h 2777"/>
                <a:gd name="T12" fmla="*/ 0 w 2561"/>
                <a:gd name="T13" fmla="*/ 2485 h 2777"/>
                <a:gd name="T14" fmla="*/ 0 w 2561"/>
                <a:gd name="T15" fmla="*/ 2485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26" name="Group 46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74127" name="Freeform 47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128" name="Group 48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741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32" name="Freeform 52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33" name="Freeform 53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34" name="Freeform 54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35" name="Freeform 55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36" name="Freeform 56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137" name="Line 57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D00EA"/>
          </a:solidFill>
          <a:latin typeface="CyrillicHover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ü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56A679C-2F0F-4262-A660-8A6072FC992D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69319" name="Group 7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69320" name="Freeform 8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1" name="Freeform 9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2" name="Freeform 10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3" name="Freeform 11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4" name="Freeform 12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5" name="Freeform 13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6" name="Freeform 14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7" name="Freeform 15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8" name="Freeform 16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9329" name="Group 17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69330" name="Group 18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69331" name="Freeform 19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32" name="Freeform 20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33" name="Freeform 21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9334" name="Freeform 22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35" name="Freeform 23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36" name="Freeform 24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9337" name="Group 25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69338" name="Freeform 26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39" name="Freeform 27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40" name="Freeform 28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41" name="Freeform 29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42" name="Freeform 30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43" name="Freeform 31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44" name="Freeform 32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45" name="Freeform 33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69346" name="Group 34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69347" name="Freeform 35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48" name="Freeform 36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9349" name="Group 37"/>
          <p:cNvGrpSpPr>
            <a:grpSpLocks/>
          </p:cNvGrpSpPr>
          <p:nvPr/>
        </p:nvGrpSpPr>
        <p:grpSpPr bwMode="auto">
          <a:xfrm>
            <a:off x="7316788" y="90488"/>
            <a:ext cx="2179637" cy="1911350"/>
            <a:chOff x="4609" y="57"/>
            <a:chExt cx="1373" cy="1204"/>
          </a:xfrm>
        </p:grpSpPr>
        <p:sp>
          <p:nvSpPr>
            <p:cNvPr id="269350" name="Freeform 38"/>
            <p:cNvSpPr>
              <a:spLocks/>
            </p:cNvSpPr>
            <p:nvPr/>
          </p:nvSpPr>
          <p:spPr bwMode="auto">
            <a:xfrm rot="-3172564">
              <a:off x="4900" y="-10"/>
              <a:ext cx="732" cy="1313"/>
            </a:xfrm>
            <a:custGeom>
              <a:avLst/>
              <a:gdLst>
                <a:gd name="T0" fmla="*/ 2903 w 2903"/>
                <a:gd name="T1" fmla="*/ 433 h 3686"/>
                <a:gd name="T2" fmla="*/ 2565 w 2903"/>
                <a:gd name="T3" fmla="*/ 80 h 3686"/>
                <a:gd name="T4" fmla="*/ 2241 w 2903"/>
                <a:gd name="T5" fmla="*/ 0 h 3686"/>
                <a:gd name="T6" fmla="*/ 110 w 2903"/>
                <a:gd name="T7" fmla="*/ 2811 h 3686"/>
                <a:gd name="T8" fmla="*/ 110 w 2903"/>
                <a:gd name="T9" fmla="*/ 3228 h 3686"/>
                <a:gd name="T10" fmla="*/ 0 w 2903"/>
                <a:gd name="T11" fmla="*/ 3631 h 3686"/>
                <a:gd name="T12" fmla="*/ 72 w 2903"/>
                <a:gd name="T13" fmla="*/ 3686 h 3686"/>
                <a:gd name="T14" fmla="*/ 441 w 2903"/>
                <a:gd name="T15" fmla="*/ 3355 h 3686"/>
                <a:gd name="T16" fmla="*/ 740 w 2903"/>
                <a:gd name="T17" fmla="*/ 3228 h 3686"/>
                <a:gd name="T18" fmla="*/ 2903 w 2903"/>
                <a:gd name="T19" fmla="*/ 433 h 3686"/>
                <a:gd name="T20" fmla="*/ 2903 w 2903"/>
                <a:gd name="T21" fmla="*/ 433 h 3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51" name="Freeform 39"/>
            <p:cNvSpPr>
              <a:spLocks/>
            </p:cNvSpPr>
            <p:nvPr/>
          </p:nvSpPr>
          <p:spPr bwMode="auto">
            <a:xfrm rot="-3172564">
              <a:off x="4955" y="15"/>
              <a:ext cx="734" cy="1321"/>
            </a:xfrm>
            <a:custGeom>
              <a:avLst/>
              <a:gdLst>
                <a:gd name="T0" fmla="*/ 2293 w 2911"/>
                <a:gd name="T1" fmla="*/ 0 h 3703"/>
                <a:gd name="T2" fmla="*/ 130 w 2911"/>
                <a:gd name="T3" fmla="*/ 2835 h 3703"/>
                <a:gd name="T4" fmla="*/ 131 w 2911"/>
                <a:gd name="T5" fmla="*/ 3201 h 3703"/>
                <a:gd name="T6" fmla="*/ 0 w 2911"/>
                <a:gd name="T7" fmla="*/ 3633 h 3703"/>
                <a:gd name="T8" fmla="*/ 50 w 2911"/>
                <a:gd name="T9" fmla="*/ 3703 h 3703"/>
                <a:gd name="T10" fmla="*/ 422 w 2911"/>
                <a:gd name="T11" fmla="*/ 3352 h 3703"/>
                <a:gd name="T12" fmla="*/ 763 w 2911"/>
                <a:gd name="T13" fmla="*/ 3220 h 3703"/>
                <a:gd name="T14" fmla="*/ 2911 w 2911"/>
                <a:gd name="T15" fmla="*/ 428 h 3703"/>
                <a:gd name="T16" fmla="*/ 2589 w 2911"/>
                <a:gd name="T17" fmla="*/ 96 h 3703"/>
                <a:gd name="T18" fmla="*/ 2293 w 2911"/>
                <a:gd name="T19" fmla="*/ 0 h 3703"/>
                <a:gd name="T20" fmla="*/ 2293 w 2911"/>
                <a:gd name="T21" fmla="*/ 0 h 3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3D0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52" name="Freeform 40"/>
            <p:cNvSpPr>
              <a:spLocks/>
            </p:cNvSpPr>
            <p:nvPr/>
          </p:nvSpPr>
          <p:spPr bwMode="auto">
            <a:xfrm rot="-3172564">
              <a:off x="4933" y="121"/>
              <a:ext cx="646" cy="990"/>
            </a:xfrm>
            <a:custGeom>
              <a:avLst/>
              <a:gdLst>
                <a:gd name="T0" fmla="*/ 0 w 2561"/>
                <a:gd name="T1" fmla="*/ 2485 h 2777"/>
                <a:gd name="T2" fmla="*/ 432 w 2561"/>
                <a:gd name="T3" fmla="*/ 2553 h 2777"/>
                <a:gd name="T4" fmla="*/ 736 w 2561"/>
                <a:gd name="T5" fmla="*/ 2777 h 2777"/>
                <a:gd name="T6" fmla="*/ 2561 w 2561"/>
                <a:gd name="T7" fmla="*/ 399 h 2777"/>
                <a:gd name="T8" fmla="*/ 2118 w 2561"/>
                <a:gd name="T9" fmla="*/ 82 h 2777"/>
                <a:gd name="T10" fmla="*/ 1898 w 2561"/>
                <a:gd name="T11" fmla="*/ 0 h 2777"/>
                <a:gd name="T12" fmla="*/ 0 w 2561"/>
                <a:gd name="T13" fmla="*/ 2485 h 2777"/>
                <a:gd name="T14" fmla="*/ 0 w 2561"/>
                <a:gd name="T15" fmla="*/ 2485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9353" name="Group 41"/>
            <p:cNvGrpSpPr>
              <a:grpSpLocks/>
            </p:cNvGrpSpPr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693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93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693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3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69364" name="Line 52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016556-29AD-44B1-8A1C-ABE338D926E3}" type="datetimeFigureOut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15.09.2018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8DFFB4-B522-49A9-895A-71E37BE27F01}" type="slidenum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3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6.xml"/><Relationship Id="rId6" Type="http://schemas.microsoft.com/office/2007/relationships/hdphoto" Target="../media/hdphoto13.wdp"/><Relationship Id="rId5" Type="http://schemas.openxmlformats.org/officeDocument/2006/relationships/image" Target="../media/image18.jpe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7.xml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microsoft.com/office/2007/relationships/hdphoto" Target="../media/hdphoto16.wd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8.xml"/><Relationship Id="rId6" Type="http://schemas.microsoft.com/office/2007/relationships/hdphoto" Target="../media/hdphoto18.wdp"/><Relationship Id="rId5" Type="http://schemas.openxmlformats.org/officeDocument/2006/relationships/image" Target="../media/image23.jpeg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5.jpg"/><Relationship Id="rId4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0.xml"/><Relationship Id="rId6" Type="http://schemas.microsoft.com/office/2007/relationships/hdphoto" Target="../media/hdphoto21.wdp"/><Relationship Id="rId5" Type="http://schemas.openxmlformats.org/officeDocument/2006/relationships/image" Target="../media/image27.jpeg"/><Relationship Id="rId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5.xml"/><Relationship Id="rId6" Type="http://schemas.microsoft.com/office/2007/relationships/hdphoto" Target="../media/hdphoto11.wdp"/><Relationship Id="rId5" Type="http://schemas.openxmlformats.org/officeDocument/2006/relationships/image" Target="../media/image16.jpe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71550" y="1943835"/>
            <a:ext cx="7381875" cy="1080120"/>
          </a:xfrm>
        </p:spPr>
        <p:txBody>
          <a:bodyPr/>
          <a:lstStyle/>
          <a:p>
            <a:r>
              <a:rPr lang="ru-RU" altLang="ru-RU" dirty="0"/>
              <a:t>Анализ рисуночных тестов</a:t>
            </a:r>
            <a:endParaRPr lang="ru-RU" altLang="ru-RU" sz="28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81175" y="4014788"/>
            <a:ext cx="6032500" cy="1003300"/>
          </a:xfrm>
        </p:spPr>
        <p:txBody>
          <a:bodyPr/>
          <a:lstStyle/>
          <a:p>
            <a:r>
              <a:rPr lang="ru-RU" altLang="ru-RU" sz="2400">
                <a:effectLst/>
              </a:rPr>
              <a:t>Ольга Карпенко</a:t>
            </a:r>
          </a:p>
          <a:p>
            <a:r>
              <a:rPr lang="ru-RU" altLang="ru-RU" sz="1600">
                <a:effectLst/>
              </a:rPr>
              <a:t>Международный институт соционики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поворот листа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35" y="773704"/>
            <a:ext cx="4044331" cy="57207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3903" y="46346"/>
            <a:ext cx="4581362" cy="6306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56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73705"/>
            <a:ext cx="4320480" cy="594701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27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необычные решения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49"/>
          <a:stretch/>
        </p:blipFill>
        <p:spPr>
          <a:xfrm>
            <a:off x="206515" y="818710"/>
            <a:ext cx="4218150" cy="3690409"/>
          </a:xfr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03" b="9308"/>
          <a:stretch/>
        </p:blipFill>
        <p:spPr>
          <a:xfrm>
            <a:off x="4301970" y="1753148"/>
            <a:ext cx="4146862" cy="4991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родственные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73"/>
          <a:stretch/>
        </p:blipFill>
        <p:spPr>
          <a:xfrm>
            <a:off x="206515" y="368660"/>
            <a:ext cx="3849741" cy="480767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79"/>
          <a:stretch/>
        </p:blipFill>
        <p:spPr>
          <a:xfrm>
            <a:off x="4346975" y="1718810"/>
            <a:ext cx="4014977" cy="50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родственные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5"/>
          <a:stretch/>
        </p:blipFill>
        <p:spPr>
          <a:xfrm>
            <a:off x="4526995" y="1493785"/>
            <a:ext cx="3808494" cy="51476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635"/>
            <a:ext cx="3890817" cy="53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36550" cy="621305"/>
          </a:xfrm>
        </p:spPr>
        <p:txBody>
          <a:bodyPr/>
          <a:lstStyle/>
          <a:p>
            <a:pPr algn="r"/>
            <a:r>
              <a:rPr lang="ru-RU" sz="3200" dirty="0" smtClean="0"/>
              <a:t>заполнение 200%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1082433"/>
            <a:ext cx="3896581" cy="5511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135518"/>
            <a:ext cx="3792262" cy="5364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4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рисунок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1" t="-2749" r="12342" b="4025"/>
          <a:stretch/>
        </p:blipFill>
        <p:spPr>
          <a:xfrm rot="5400000">
            <a:off x="2409551" y="-261663"/>
            <a:ext cx="4609705" cy="67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63738" y="327025"/>
            <a:ext cx="5737225" cy="650875"/>
          </a:xfrm>
        </p:spPr>
        <p:txBody>
          <a:bodyPr/>
          <a:lstStyle/>
          <a:p>
            <a:r>
              <a:rPr lang="ru-RU" altLang="ru-RU"/>
              <a:t>статика    -    динамика</a:t>
            </a:r>
          </a:p>
        </p:txBody>
      </p:sp>
      <p:pic>
        <p:nvPicPr>
          <p:cNvPr id="246789" name="Picture 5" descr="сканирование0004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98538"/>
            <a:ext cx="1354138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0" name="Picture 6" descr="сканирование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863600"/>
            <a:ext cx="1250950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1" name="Picture 7" descr="сканирование0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998538"/>
            <a:ext cx="15716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2" name="Picture 8" descr="сканирование0007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954088"/>
            <a:ext cx="1728787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3" name="Picture 9" descr="сканирование0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59125"/>
            <a:ext cx="1709737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4" name="Picture 10" descr="сканирование00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203575"/>
            <a:ext cx="1512887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5" name="Picture 11" descr="сканирование0001-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73675"/>
            <a:ext cx="868363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6" name="Picture 12" descr="сканирование000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5003800"/>
            <a:ext cx="1455737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7" name="Picture 13" descr="сканирование0006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4959350"/>
            <a:ext cx="1487487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8" name="Picture 14" descr="сканирование0007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356100"/>
            <a:ext cx="7969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9" name="Picture 15" descr="сканирование0003-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508500"/>
            <a:ext cx="8382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800" name="Picture 16" descr="сканирование0002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73338"/>
            <a:ext cx="2051050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801" name="Picture 17" descr="сканирование0001-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08275"/>
            <a:ext cx="1054100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8726" y="322518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solidFill>
                  <a:prstClr val="black"/>
                </a:solidFill>
                <a:latin typeface="Calibri"/>
              </a:rPr>
              <a:t>Добро пожаловать на PowerPointBase.com!</a:t>
            </a:r>
            <a:endParaRPr lang="ru-RU" sz="14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t="2745"/>
          <a:stretch/>
        </p:blipFill>
        <p:spPr>
          <a:xfrm>
            <a:off x="0" y="0"/>
            <a:ext cx="5634328" cy="666974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245659" y="6575612"/>
            <a:ext cx="1385048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>
            <a:off x="2767756" y="5712661"/>
            <a:ext cx="1725902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480211" y="4000205"/>
            <a:ext cx="1725902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617260" y="4863156"/>
            <a:ext cx="1725902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43162" y="3137254"/>
            <a:ext cx="1725902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8750340" y="147329"/>
            <a:ext cx="0" cy="12774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25" y="584128"/>
            <a:ext cx="721976" cy="721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12" y="3952922"/>
            <a:ext cx="721976" cy="721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25" y="2274303"/>
            <a:ext cx="721976" cy="721976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rot="5400000">
            <a:off x="6188381" y="2274303"/>
            <a:ext cx="1725902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037885" y="1411352"/>
            <a:ext cx="1725902" cy="0"/>
          </a:xfrm>
          <a:prstGeom prst="line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37297" y="5051415"/>
            <a:ext cx="265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prstClr val="black"/>
                </a:solidFill>
                <a:latin typeface="Calibri"/>
              </a:rPr>
              <a:t>Собрано около 2000 тестов-рисунков. </a:t>
            </a:r>
            <a:br>
              <a:rPr lang="ru-RU" b="0" dirty="0" smtClean="0">
                <a:solidFill>
                  <a:prstClr val="black"/>
                </a:solidFill>
                <a:latin typeface="Calibri"/>
              </a:rPr>
            </a:br>
            <a:r>
              <a:rPr lang="ru-RU" b="0" dirty="0" smtClean="0">
                <a:solidFill>
                  <a:prstClr val="black"/>
                </a:solidFill>
                <a:latin typeface="Calibri"/>
              </a:rPr>
              <a:t>Создана база данных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71409" y="3303101"/>
            <a:ext cx="2935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prstClr val="black"/>
                </a:solidFill>
                <a:latin typeface="Calibri"/>
              </a:rPr>
              <a:t>Формализовано описание параметров рисунка. </a:t>
            </a:r>
            <a:br>
              <a:rPr lang="ru-RU" b="0" dirty="0" smtClean="0">
                <a:solidFill>
                  <a:prstClr val="black"/>
                </a:solidFill>
                <a:latin typeface="Calibri"/>
              </a:rPr>
            </a:br>
            <a:r>
              <a:rPr lang="ru-RU" b="0" dirty="0" smtClean="0">
                <a:solidFill>
                  <a:prstClr val="black"/>
                </a:solidFill>
                <a:latin typeface="Calibri"/>
              </a:rPr>
              <a:t>Идет наполнение базы </a:t>
            </a:r>
            <a:r>
              <a:rPr lang="en-US" b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b="0" dirty="0" smtClean="0">
                <a:solidFill>
                  <a:prstClr val="black"/>
                </a:solidFill>
                <a:latin typeface="Calibri"/>
              </a:rPr>
            </a:br>
            <a:r>
              <a:rPr lang="ru-RU" b="0" dirty="0" smtClean="0">
                <a:solidFill>
                  <a:prstClr val="black"/>
                </a:solidFill>
                <a:latin typeface="Calibri"/>
              </a:rPr>
              <a:t>и первичный анализ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69064" y="1616020"/>
            <a:ext cx="1747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prstClr val="black"/>
                </a:solidFill>
                <a:latin typeface="Calibri"/>
              </a:rPr>
              <a:t>Что-то нас ждет впереди?!</a:t>
            </a:r>
            <a:endParaRPr lang="en-US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626832" y="4032306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сбор данных</a:t>
            </a: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1036855" y="4026376"/>
            <a:ext cx="202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что известно?</a:t>
            </a: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1352357" y="4032306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формализация</a:t>
            </a: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2362469" y="4026376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libri"/>
              </a:rPr>
              <a:t>анализ</a:t>
            </a:r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3490" y="1044494"/>
            <a:ext cx="303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01      02     03      04</a:t>
            </a:r>
            <a:endParaRPr lang="ru-RU" sz="2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82041" y="237230"/>
            <a:ext cx="7347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Описание листа в целом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7044" y="1042987"/>
            <a:ext cx="3105345" cy="48939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1178750"/>
            <a:ext cx="2700300" cy="243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69" y="1088740"/>
            <a:ext cx="2859924" cy="243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69" y="3744035"/>
            <a:ext cx="2852015" cy="21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4306603"/>
            <a:ext cx="3735415" cy="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188913"/>
            <a:ext cx="6661150" cy="711200"/>
          </a:xfrm>
        </p:spPr>
        <p:txBody>
          <a:bodyPr/>
          <a:lstStyle/>
          <a:p>
            <a:r>
              <a:rPr lang="ru-RU" altLang="ru-RU" sz="3200">
                <a:solidFill>
                  <a:srgbClr val="FFFF99"/>
                </a:solidFill>
              </a:rPr>
              <a:t>Рисуночный тест в соционике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0938" y="1089025"/>
            <a:ext cx="6677025" cy="2654300"/>
          </a:xfrm>
          <a:ln/>
        </p:spPr>
        <p:txBody>
          <a:bodyPr/>
          <a:lstStyle/>
          <a:p>
            <a:r>
              <a:rPr lang="ru-RU" altLang="ru-RU" b="0"/>
              <a:t>Рисуночный тест был предложен Г.А.Шульманом для определения, прежде всего, признака «статика-динамика», а затем и других соционических признаков.</a:t>
            </a:r>
          </a:p>
          <a:p>
            <a:endParaRPr lang="ru-RU" altLang="ru-RU" b="0"/>
          </a:p>
          <a:p>
            <a:r>
              <a:rPr lang="ru-RU" altLang="ru-RU" b="0"/>
              <a:t>Испытуемого просят нарисовать на стандартном листе формата А4 «несколько несложных рисунков»: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141538" y="3743325"/>
            <a:ext cx="5686425" cy="2430463"/>
          </a:xfrm>
        </p:spPr>
        <p:txBody>
          <a:bodyPr/>
          <a:lstStyle/>
          <a:p>
            <a:pPr lvl="1">
              <a:spcBef>
                <a:spcPct val="10000"/>
              </a:spcBef>
            </a:pPr>
            <a:r>
              <a:rPr lang="ru-RU" altLang="ru-RU" sz="2000" b="0"/>
              <a:t>флаг;</a:t>
            </a:r>
          </a:p>
          <a:p>
            <a:pPr lvl="1">
              <a:spcBef>
                <a:spcPct val="10000"/>
              </a:spcBef>
            </a:pPr>
            <a:r>
              <a:rPr lang="ru-RU" altLang="ru-RU" sz="2000" b="0"/>
              <a:t>солнце;</a:t>
            </a:r>
          </a:p>
          <a:p>
            <a:pPr lvl="1">
              <a:spcBef>
                <a:spcPct val="10000"/>
              </a:spcBef>
            </a:pPr>
            <a:r>
              <a:rPr lang="ru-RU" altLang="ru-RU" sz="2000" b="0"/>
              <a:t>лицо;</a:t>
            </a:r>
          </a:p>
          <a:p>
            <a:pPr lvl="1">
              <a:spcBef>
                <a:spcPct val="10000"/>
              </a:spcBef>
            </a:pPr>
            <a:r>
              <a:rPr lang="ru-RU" altLang="ru-RU" sz="2000" b="0"/>
              <a:t>парусную лодку;</a:t>
            </a:r>
          </a:p>
          <a:p>
            <a:pPr lvl="1">
              <a:spcBef>
                <a:spcPct val="10000"/>
              </a:spcBef>
            </a:pPr>
            <a:r>
              <a:rPr lang="ru-RU" altLang="ru-RU" sz="2000" b="0"/>
              <a:t>белье на веревке;</a:t>
            </a:r>
          </a:p>
          <a:p>
            <a:pPr lvl="1">
              <a:spcBef>
                <a:spcPct val="10000"/>
              </a:spcBef>
            </a:pPr>
            <a:r>
              <a:rPr lang="ru-RU" altLang="ru-RU" sz="2000" b="0"/>
              <a:t>вертолет; </a:t>
            </a:r>
          </a:p>
          <a:p>
            <a:pPr lvl="1">
              <a:spcBef>
                <a:spcPct val="10000"/>
              </a:spcBef>
            </a:pPr>
            <a:r>
              <a:rPr lang="ru-RU" altLang="ru-RU" sz="2000" b="0"/>
              <a:t>лошадь.</a:t>
            </a:r>
            <a:endParaRPr lang="ru-RU" altLang="ru-RU" sz="2000"/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 flipH="1" flipV="1">
            <a:off x="1150938" y="3743325"/>
            <a:ext cx="990600" cy="2432050"/>
          </a:xfrm>
          <a:prstGeom prst="rtTriangl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1196975" y="3743325"/>
            <a:ext cx="1081088" cy="90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2141538" y="3698875"/>
            <a:ext cx="90487" cy="24304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/>
          <p:cNvSpPr txBox="1">
            <a:spLocks/>
          </p:cNvSpPr>
          <p:nvPr/>
        </p:nvSpPr>
        <p:spPr bwMode="auto">
          <a:xfrm>
            <a:off x="530070" y="1358770"/>
            <a:ext cx="3651405" cy="4050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 bwMode="auto">
          <a:xfrm>
            <a:off x="4760540" y="1358770"/>
            <a:ext cx="3501871" cy="4050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85800" y="152400"/>
            <a:ext cx="6991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>Движение в рисунках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526134" y="1042988"/>
            <a:ext cx="3771900" cy="44434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760540" y="1042988"/>
            <a:ext cx="3771900" cy="44434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1591009"/>
            <a:ext cx="3227782" cy="98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2826750"/>
            <a:ext cx="3216079" cy="97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4114853"/>
            <a:ext cx="3216078" cy="97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1591010"/>
            <a:ext cx="3058902" cy="93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2788814"/>
            <a:ext cx="3058903" cy="9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4114854"/>
            <a:ext cx="3058903" cy="97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"/>
          <p:cNvSpPr txBox="1">
            <a:spLocks/>
          </p:cNvSpPr>
          <p:nvPr/>
        </p:nvSpPr>
        <p:spPr bwMode="auto">
          <a:xfrm>
            <a:off x="1286636" y="3329653"/>
            <a:ext cx="3510389" cy="23946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mtClean="0"/>
              <a:t> </a:t>
            </a:r>
            <a:endParaRPr lang="ru-RU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5112060" y="1879263"/>
            <a:ext cx="3422340" cy="3844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и штриховка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63716"/>
            <a:ext cx="3267242" cy="234026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863715"/>
            <a:ext cx="3251472" cy="9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4" y="2068101"/>
            <a:ext cx="3255128" cy="99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94" y="3412913"/>
            <a:ext cx="3233517" cy="103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1" y="4583923"/>
            <a:ext cx="3251472" cy="10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80" y="4534557"/>
            <a:ext cx="3117300" cy="99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80" y="3274417"/>
            <a:ext cx="3117300" cy="99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81" y="2051363"/>
            <a:ext cx="3117300" cy="99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9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Предварительный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1583795"/>
            <a:ext cx="8415935" cy="113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0" y="3618237"/>
            <a:ext cx="8544830" cy="100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47" y="1543731"/>
            <a:ext cx="3905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47" y="3350984"/>
            <a:ext cx="3905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88913"/>
            <a:ext cx="7470775" cy="711200"/>
          </a:xfrm>
        </p:spPr>
        <p:txBody>
          <a:bodyPr/>
          <a:lstStyle/>
          <a:p>
            <a:r>
              <a:rPr lang="ru-RU" altLang="ru-RU" sz="3200">
                <a:solidFill>
                  <a:srgbClr val="FFFF99"/>
                </a:solidFill>
              </a:rPr>
              <a:t>Выводы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223963"/>
            <a:ext cx="7335838" cy="423068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ru-RU" altLang="ru-RU" dirty="0" smtClean="0"/>
              <a:t>Рисуночный </a:t>
            </a:r>
            <a:r>
              <a:rPr lang="ru-RU" altLang="ru-RU" dirty="0"/>
              <a:t>тест может служить полезным инструментом для определения признака «статика-динамика».  Его наглядность тем выше, чем ярче проявлен этот признак у конкретного человека</a:t>
            </a:r>
            <a:r>
              <a:rPr lang="ru-RU" altLang="ru-RU" dirty="0" smtClean="0"/>
              <a:t>.</a:t>
            </a:r>
          </a:p>
          <a:p>
            <a:pPr>
              <a:spcBef>
                <a:spcPct val="100000"/>
              </a:spcBef>
            </a:pPr>
            <a:r>
              <a:rPr lang="ru-RU" altLang="ru-RU" dirty="0" smtClean="0"/>
              <a:t>Формализация проявлений этого признака в рисуночном тесте довольно сложна.</a:t>
            </a:r>
          </a:p>
          <a:p>
            <a:pPr>
              <a:spcBef>
                <a:spcPct val="100000"/>
              </a:spcBef>
            </a:pPr>
            <a:r>
              <a:rPr lang="ru-RU" altLang="ru-RU" dirty="0" smtClean="0"/>
              <a:t>Возможно, в результате дальнейших исследований удастся выделить маркеры других признаков, в частности – «сенсорика-интуиция», «логика-этика», «рациональность-иррациональность»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mbria" pitchFamily="18" charset="0"/>
              </a:rPr>
              <a:t>http://shop.socionic.info/static_dynamic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11060" r="36900" b="38928"/>
          <a:stretch/>
        </p:blipFill>
        <p:spPr bwMode="auto">
          <a:xfrm>
            <a:off x="431539" y="908720"/>
            <a:ext cx="8325251" cy="57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09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1570" y="2528900"/>
            <a:ext cx="7772400" cy="13620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4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88913"/>
            <a:ext cx="7470775" cy="711200"/>
          </a:xfrm>
        </p:spPr>
        <p:txBody>
          <a:bodyPr/>
          <a:lstStyle/>
          <a:p>
            <a:r>
              <a:rPr lang="ru-RU" altLang="ru-RU" sz="3200">
                <a:solidFill>
                  <a:srgbClr val="FFFF99"/>
                </a:solidFill>
              </a:rPr>
              <a:t>Особенности рисуночного теста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133475"/>
            <a:ext cx="7380288" cy="43656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ru-RU" altLang="ru-RU"/>
              <a:t>Если рисуночный тест проводить «в режиме реального времени», когда испытуемый рисует в присутствии тестирующих, то ни возраст (старше 14 лет), ни профессиональные навыки (дизайн, художественная школа и т.п.) не оказывают значительного воздействия на результат.</a:t>
            </a:r>
          </a:p>
          <a:p>
            <a:pPr>
              <a:spcBef>
                <a:spcPct val="100000"/>
              </a:spcBef>
            </a:pPr>
            <a:r>
              <a:rPr lang="ru-RU" altLang="ru-RU"/>
              <a:t>Время выполнения рисунков сильно зависит от соционического типа и других психологических особенностей испытуемых.</a:t>
            </a:r>
          </a:p>
          <a:p>
            <a:pPr>
              <a:spcBef>
                <a:spcPct val="100000"/>
              </a:spcBef>
            </a:pPr>
            <a:r>
              <a:rPr lang="ru-RU" altLang="ru-RU"/>
              <a:t>Увеличение времени на выполнение рисунков («домашняя работа») не влияют на проявление признака «статика-динамика».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79400"/>
            <a:ext cx="7140575" cy="900113"/>
          </a:xfrm>
        </p:spPr>
        <p:txBody>
          <a:bodyPr/>
          <a:lstStyle/>
          <a:p>
            <a:r>
              <a:rPr lang="ru-RU" altLang="ru-RU" sz="2400"/>
              <a:t>Краткосрочный и длительный рисунки,</a:t>
            </a:r>
            <a:br>
              <a:rPr lang="ru-RU" altLang="ru-RU" sz="2400"/>
            </a:br>
            <a:r>
              <a:rPr lang="ru-RU" altLang="ru-RU" sz="2400"/>
              <a:t>выполненные одним человеком </a:t>
            </a:r>
          </a:p>
        </p:txBody>
      </p:sp>
      <p:pic>
        <p:nvPicPr>
          <p:cNvPr id="265220" name="Picture 4" descr="сканирование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628775"/>
            <a:ext cx="3562350" cy="490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1" name="Picture 5" descr="сканирование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699000" cy="341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6585" y="327025"/>
            <a:ext cx="7560839" cy="650875"/>
          </a:xfrm>
        </p:spPr>
        <p:txBody>
          <a:bodyPr/>
          <a:lstStyle/>
          <a:p>
            <a:r>
              <a:rPr lang="ru-RU" altLang="ru-RU" sz="2400" dirty="0" smtClean="0"/>
              <a:t>два рисунка с интервалом в полтора года</a:t>
            </a:r>
            <a:endParaRPr lang="ru-RU" altLang="ru-RU" sz="2400" dirty="0"/>
          </a:p>
        </p:txBody>
      </p:sp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1133745"/>
            <a:ext cx="3792728" cy="5220580"/>
          </a:xfrm>
          <a:ln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1105966"/>
            <a:ext cx="3690410" cy="5220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140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76250" y="323850"/>
            <a:ext cx="8235950" cy="719138"/>
          </a:xfrm>
        </p:spPr>
        <p:txBody>
          <a:bodyPr/>
          <a:lstStyle/>
          <a:p>
            <a:r>
              <a:rPr lang="ru-RU" altLang="ru-RU" sz="2800">
                <a:solidFill>
                  <a:schemeClr val="bg2"/>
                </a:solidFill>
              </a:rPr>
              <a:t>Проявления «статики-динамики» в графике: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179513"/>
            <a:ext cx="3914775" cy="4545012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ru-RU" altLang="ru-RU" sz="1800" b="1">
                <a:solidFill>
                  <a:srgbClr val="3D00EA"/>
                </a:solidFill>
                <a:latin typeface="Arial" charset="0"/>
              </a:rPr>
              <a:t>статика</a:t>
            </a:r>
            <a:r>
              <a:rPr lang="ru-RU" altLang="ru-RU" sz="1800" b="1">
                <a:latin typeface="Arial" charset="0"/>
              </a:rPr>
              <a:t>: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«медленная» линия;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акцент на передаче формы;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параллельные линии, </a:t>
            </a:r>
            <a:br>
              <a:rPr lang="ru-RU" altLang="ru-RU" sz="1800" b="1">
                <a:latin typeface="Arial" charset="0"/>
              </a:rPr>
            </a:br>
            <a:r>
              <a:rPr lang="ru-RU" altLang="ru-RU" sz="1800" b="1">
                <a:latin typeface="Arial" charset="0"/>
              </a:rPr>
              <a:t>прямые углы;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движение точное, медленное;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симметричность;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стремление отобразить покой, устойчивое положение;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четкий контур;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однотолщинная линия;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рубленный штрих;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привычный ракурс…</a:t>
            </a:r>
            <a:br>
              <a:rPr lang="ru-RU" altLang="ru-RU" sz="1800" b="1">
                <a:latin typeface="Arial" charset="0"/>
              </a:rPr>
            </a:br>
            <a:endParaRPr lang="ru-RU" altLang="ru-RU" sz="1800" b="1">
              <a:latin typeface="Arial" charset="0"/>
            </a:endParaRP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86325" y="1179513"/>
            <a:ext cx="3825875" cy="4511675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ru-RU" altLang="ru-RU" sz="1800" b="1">
                <a:solidFill>
                  <a:srgbClr val="3D00EA"/>
                </a:solidFill>
                <a:latin typeface="Arial" charset="0"/>
              </a:rPr>
              <a:t>динамика</a:t>
            </a:r>
            <a:r>
              <a:rPr lang="ru-RU" altLang="ru-RU" sz="1800" b="1">
                <a:latin typeface="Arial" charset="0"/>
              </a:rPr>
              <a:t>: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«быстрая» линия;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акцент на передаче движения;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изгибы, извивающиеся линии, пересечения;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движение плавное, быстрое;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асимметричность;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стремление передать движение, неустойчивое положение;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разрывы контура;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вариации нажима;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вязь, гибкий штрих;</a:t>
            </a:r>
          </a:p>
          <a:p>
            <a:pPr lvl="1">
              <a:spcBef>
                <a:spcPct val="0"/>
              </a:spcBef>
            </a:pPr>
            <a:r>
              <a:rPr lang="ru-RU" altLang="ru-RU" sz="1800" b="1">
                <a:latin typeface="Arial" charset="0"/>
              </a:rPr>
              <a:t>необычный ракурс…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23850"/>
            <a:ext cx="8235950" cy="719138"/>
          </a:xfrm>
        </p:spPr>
        <p:txBody>
          <a:bodyPr/>
          <a:lstStyle/>
          <a:p>
            <a:r>
              <a:rPr lang="ru-RU" altLang="ru-RU" sz="2800">
                <a:solidFill>
                  <a:schemeClr val="bg2"/>
                </a:solidFill>
              </a:rPr>
              <a:t>«Статика-динамика» в рисуночном тесте: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179513"/>
            <a:ext cx="3914775" cy="4545012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ru-RU" altLang="ru-RU" sz="1800" b="1">
                <a:solidFill>
                  <a:srgbClr val="3D00EA"/>
                </a:solidFill>
                <a:latin typeface="Arial" charset="0"/>
              </a:rPr>
              <a:t>статика</a:t>
            </a:r>
            <a:r>
              <a:rPr lang="ru-RU" altLang="ru-RU" sz="1800" b="1">
                <a:latin typeface="Arial" charset="0"/>
              </a:rPr>
              <a:t>:</a:t>
            </a:r>
          </a:p>
          <a:p>
            <a:pPr lvl="1"/>
            <a:r>
              <a:rPr lang="ru-RU" altLang="ru-RU" sz="1800" b="1">
                <a:latin typeface="Arial" charset="0"/>
              </a:rPr>
              <a:t>«медленная» линия;</a:t>
            </a:r>
          </a:p>
          <a:p>
            <a:pPr lvl="1"/>
            <a:r>
              <a:rPr lang="ru-RU" altLang="ru-RU" sz="1800" b="1">
                <a:latin typeface="Arial" charset="0"/>
              </a:rPr>
              <a:t>четкий контур;</a:t>
            </a:r>
          </a:p>
          <a:p>
            <a:pPr lvl="1"/>
            <a:r>
              <a:rPr lang="ru-RU" altLang="ru-RU" sz="1800" b="1">
                <a:latin typeface="Arial" charset="0"/>
              </a:rPr>
              <a:t>параллельные линии, </a:t>
            </a:r>
            <a:br>
              <a:rPr lang="ru-RU" altLang="ru-RU" sz="1800" b="1">
                <a:latin typeface="Arial" charset="0"/>
              </a:rPr>
            </a:br>
            <a:r>
              <a:rPr lang="ru-RU" altLang="ru-RU" sz="1800" b="1">
                <a:latin typeface="Arial" charset="0"/>
              </a:rPr>
              <a:t>прямые углы;</a:t>
            </a:r>
          </a:p>
          <a:p>
            <a:pPr lvl="1"/>
            <a:r>
              <a:rPr lang="ru-RU" altLang="ru-RU" sz="1800" b="1">
                <a:latin typeface="Arial" charset="0"/>
              </a:rPr>
              <a:t>стремление отобразить покой, устойчивое положение;</a:t>
            </a:r>
          </a:p>
          <a:p>
            <a:pPr lvl="1"/>
            <a:r>
              <a:rPr lang="ru-RU" altLang="ru-RU" sz="1800" b="1">
                <a:latin typeface="Arial" charset="0"/>
              </a:rPr>
              <a:t>акцент на передаче формы;</a:t>
            </a:r>
          </a:p>
          <a:p>
            <a:pPr lvl="1"/>
            <a:r>
              <a:rPr lang="ru-RU" altLang="ru-RU" sz="1800" b="1">
                <a:latin typeface="Arial" charset="0"/>
              </a:rPr>
              <a:t>равномерный нажим…</a:t>
            </a:r>
            <a:br>
              <a:rPr lang="ru-RU" altLang="ru-RU" sz="1800" b="1">
                <a:latin typeface="Arial" charset="0"/>
              </a:rPr>
            </a:br>
            <a:endParaRPr lang="ru-RU" altLang="ru-RU" sz="1800" b="1">
              <a:latin typeface="Arial" charset="0"/>
            </a:endParaRP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86325" y="1179513"/>
            <a:ext cx="3825875" cy="4511675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ru-RU" altLang="ru-RU" sz="1800" b="1">
                <a:solidFill>
                  <a:srgbClr val="3D00EA"/>
                </a:solidFill>
                <a:latin typeface="Arial" charset="0"/>
              </a:rPr>
              <a:t>динамика</a:t>
            </a:r>
            <a:r>
              <a:rPr lang="ru-RU" altLang="ru-RU" sz="1800" b="1">
                <a:latin typeface="Arial" charset="0"/>
              </a:rPr>
              <a:t>:</a:t>
            </a:r>
          </a:p>
          <a:p>
            <a:pPr lvl="1"/>
            <a:r>
              <a:rPr lang="ru-RU" altLang="ru-RU" sz="1800" b="1">
                <a:latin typeface="Arial" charset="0"/>
              </a:rPr>
              <a:t>«быстрая» линия;</a:t>
            </a:r>
          </a:p>
          <a:p>
            <a:pPr lvl="1"/>
            <a:r>
              <a:rPr lang="ru-RU" altLang="ru-RU" sz="1800" b="1">
                <a:latin typeface="Arial" charset="0"/>
              </a:rPr>
              <a:t>разрывы контура;</a:t>
            </a:r>
          </a:p>
          <a:p>
            <a:pPr lvl="1"/>
            <a:r>
              <a:rPr lang="ru-RU" altLang="ru-RU" sz="1800" b="1">
                <a:latin typeface="Arial" charset="0"/>
              </a:rPr>
              <a:t>изгибы, извивающиеся линии, пересечения;</a:t>
            </a:r>
          </a:p>
          <a:p>
            <a:pPr lvl="1"/>
            <a:r>
              <a:rPr lang="ru-RU" altLang="ru-RU" sz="1800" b="1">
                <a:latin typeface="Arial" charset="0"/>
              </a:rPr>
              <a:t>стремление передать движение, неустойчивое положение;</a:t>
            </a:r>
          </a:p>
          <a:p>
            <a:pPr lvl="1"/>
            <a:r>
              <a:rPr lang="ru-RU" altLang="ru-RU" sz="1800" b="1">
                <a:latin typeface="Arial" charset="0"/>
              </a:rPr>
              <a:t>акцент на передаче движения;</a:t>
            </a:r>
          </a:p>
          <a:p>
            <a:pPr lvl="1"/>
            <a:r>
              <a:rPr lang="ru-RU" altLang="ru-RU" sz="1800" b="1">
                <a:latin typeface="Arial" charset="0"/>
              </a:rPr>
              <a:t>вариации нажима…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863715"/>
            <a:ext cx="7533015" cy="46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746575" y="863715"/>
            <a:ext cx="7533015" cy="4633680"/>
          </a:xfrm>
          <a:prstGeom prst="rect">
            <a:avLst/>
          </a:prstGeom>
          <a:solidFill>
            <a:schemeClr val="accent3">
              <a:lumMod val="75000"/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rgbClr val="FF9900"/>
              </a:solidFill>
              <a:effectLst/>
              <a:latin typeface="Arial Black" pitchFamily="34" charset="0"/>
            </a:endParaRP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113815"/>
            <a:ext cx="2940103" cy="412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4419110"/>
            <a:ext cx="2940103" cy="15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670"/>
            <a:ext cx="2933408" cy="21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8809"/>
            <a:ext cx="2933408" cy="21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99244"/>
            <a:ext cx="2933408" cy="31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15" y="233645"/>
            <a:ext cx="2932497" cy="34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14" y="2258870"/>
            <a:ext cx="2932497" cy="34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3645"/>
            <a:ext cx="2931279" cy="301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01" y="1842153"/>
            <a:ext cx="2913498" cy="36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и их отсутствие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35" y="773705"/>
            <a:ext cx="4217775" cy="5805645"/>
          </a:xfrm>
          <a:ln>
            <a:solidFill>
              <a:schemeClr val="tx1"/>
            </a:solidFill>
          </a:ln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735" y="773705"/>
            <a:ext cx="4250555" cy="585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1">
  <a:themeElements>
    <a:clrScheme name="design1 13">
      <a:dk1>
        <a:srgbClr val="000000"/>
      </a:dk1>
      <a:lt1>
        <a:srgbClr val="CCECFF"/>
      </a:lt1>
      <a:dk2>
        <a:srgbClr val="FF0000"/>
      </a:dk2>
      <a:lt2>
        <a:srgbClr val="3333FF"/>
      </a:lt2>
      <a:accent1>
        <a:srgbClr val="FFEF66"/>
      </a:accent1>
      <a:accent2>
        <a:srgbClr val="000000"/>
      </a:accent2>
      <a:accent3>
        <a:srgbClr val="E2F4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design1">
      <a:majorFont>
        <a:latin typeface="CyrillicHover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sign1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1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1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1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1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1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1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1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1 9">
        <a:dk1>
          <a:srgbClr val="000000"/>
        </a:dk1>
        <a:lt1>
          <a:srgbClr val="FFFFFF"/>
        </a:lt1>
        <a:dk2>
          <a:srgbClr val="FF0000"/>
        </a:dk2>
        <a:lt2>
          <a:srgbClr val="0066FF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1 10">
        <a:dk1>
          <a:srgbClr val="000000"/>
        </a:dk1>
        <a:lt1>
          <a:srgbClr val="CCECFF"/>
        </a:lt1>
        <a:dk2>
          <a:srgbClr val="FF0000"/>
        </a:dk2>
        <a:lt2>
          <a:srgbClr val="0000FF"/>
        </a:lt2>
        <a:accent1>
          <a:srgbClr val="FFEF66"/>
        </a:accent1>
        <a:accent2>
          <a:srgbClr val="000000"/>
        </a:accent2>
        <a:accent3>
          <a:srgbClr val="E2F4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1 11">
        <a:dk1>
          <a:srgbClr val="000000"/>
        </a:dk1>
        <a:lt1>
          <a:srgbClr val="CCEC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4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1 12">
        <a:dk1>
          <a:srgbClr val="000000"/>
        </a:dk1>
        <a:lt1>
          <a:srgbClr val="CCECFF"/>
        </a:lt1>
        <a:dk2>
          <a:srgbClr val="FF0000"/>
        </a:dk2>
        <a:lt2>
          <a:srgbClr val="FFCC00"/>
        </a:lt2>
        <a:accent1>
          <a:srgbClr val="FFEF66"/>
        </a:accent1>
        <a:accent2>
          <a:srgbClr val="000000"/>
        </a:accent2>
        <a:accent3>
          <a:srgbClr val="E2F4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1 13">
        <a:dk1>
          <a:srgbClr val="000000"/>
        </a:dk1>
        <a:lt1>
          <a:srgbClr val="CCECFF"/>
        </a:lt1>
        <a:dk2>
          <a:srgbClr val="FF0000"/>
        </a:dk2>
        <a:lt2>
          <a:srgbClr val="3333FF"/>
        </a:lt2>
        <a:accent1>
          <a:srgbClr val="FFEF66"/>
        </a:accent1>
        <a:accent2>
          <a:srgbClr val="000000"/>
        </a:accent2>
        <a:accent3>
          <a:srgbClr val="E2F4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4">
      <a:dk1>
        <a:srgbClr val="000000"/>
      </a:dk1>
      <a:lt1>
        <a:srgbClr val="CCECFF"/>
      </a:lt1>
      <a:dk2>
        <a:srgbClr val="FF0000"/>
      </a:dk2>
      <a:lt2>
        <a:srgbClr val="0000FF"/>
      </a:lt2>
      <a:accent1>
        <a:srgbClr val="FFEF66"/>
      </a:accent1>
      <a:accent2>
        <a:srgbClr val="000000"/>
      </a:accent2>
      <a:accent3>
        <a:srgbClr val="E2F4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Специальное оформление">
      <a:majorFont>
        <a:latin typeface="CyrillicHover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FF0000"/>
        </a:dk2>
        <a:lt2>
          <a:srgbClr val="0066FF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00000"/>
        </a:dk1>
        <a:lt1>
          <a:srgbClr val="CCECFF"/>
        </a:lt1>
        <a:dk2>
          <a:srgbClr val="FF0000"/>
        </a:dk2>
        <a:lt2>
          <a:srgbClr val="0000FF"/>
        </a:lt2>
        <a:accent1>
          <a:srgbClr val="FFEF66"/>
        </a:accent1>
        <a:accent2>
          <a:srgbClr val="000000"/>
        </a:accent2>
        <a:accent3>
          <a:srgbClr val="E2F4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00000"/>
        </a:dk1>
        <a:lt1>
          <a:srgbClr val="CCEC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4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00000"/>
        </a:dk1>
        <a:lt1>
          <a:srgbClr val="CCECFF"/>
        </a:lt1>
        <a:dk2>
          <a:srgbClr val="FF0000"/>
        </a:dk2>
        <a:lt2>
          <a:srgbClr val="FFCC00"/>
        </a:lt2>
        <a:accent1>
          <a:srgbClr val="FFEF66"/>
        </a:accent1>
        <a:accent2>
          <a:srgbClr val="000000"/>
        </a:accent2>
        <a:accent3>
          <a:srgbClr val="E2F4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ециальное оформление 14">
    <a:dk1>
      <a:srgbClr val="000000"/>
    </a:dk1>
    <a:lt1>
      <a:srgbClr val="CCECFF"/>
    </a:lt1>
    <a:dk2>
      <a:srgbClr val="FF0000"/>
    </a:dk2>
    <a:lt2>
      <a:srgbClr val="0000FF"/>
    </a:lt2>
    <a:accent1>
      <a:srgbClr val="FFEF66"/>
    </a:accent1>
    <a:accent2>
      <a:srgbClr val="000000"/>
    </a:accent2>
    <a:accent3>
      <a:srgbClr val="E2F4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10.xml><?xml version="1.0" encoding="utf-8"?>
<a:themeOverride xmlns:a="http://schemas.openxmlformats.org/drawingml/2006/main">
  <a:clrScheme name="Пастель 8">
    <a:dk1>
      <a:srgbClr val="FF3300"/>
    </a:dk1>
    <a:lt1>
      <a:srgbClr val="FFFFFF"/>
    </a:lt1>
    <a:dk2>
      <a:srgbClr val="800000"/>
    </a:dk2>
    <a:lt2>
      <a:srgbClr val="FFFFCC"/>
    </a:lt2>
    <a:accent1>
      <a:srgbClr val="FF7C80"/>
    </a:accent1>
    <a:accent2>
      <a:srgbClr val="990000"/>
    </a:accent2>
    <a:accent3>
      <a:srgbClr val="C0AAAA"/>
    </a:accent3>
    <a:accent4>
      <a:srgbClr val="DADADA"/>
    </a:accent4>
    <a:accent5>
      <a:srgbClr val="FFBFC0"/>
    </a:accent5>
    <a:accent6>
      <a:srgbClr val="8A0000"/>
    </a:accent6>
    <a:hlink>
      <a:srgbClr val="FF66CC"/>
    </a:hlink>
    <a:folHlink>
      <a:srgbClr val="FFCC00"/>
    </a:folHlink>
  </a:clrScheme>
</a:themeOverride>
</file>

<file path=ppt/theme/themeOverride11.xml><?xml version="1.0" encoding="utf-8"?>
<a:themeOverride xmlns:a="http://schemas.openxmlformats.org/drawingml/2006/main">
  <a:clrScheme name="design1 12">
    <a:dk1>
      <a:srgbClr val="000000"/>
    </a:dk1>
    <a:lt1>
      <a:srgbClr val="CCECFF"/>
    </a:lt1>
    <a:dk2>
      <a:srgbClr val="FF0000"/>
    </a:dk2>
    <a:lt2>
      <a:srgbClr val="FFCC00"/>
    </a:lt2>
    <a:accent1>
      <a:srgbClr val="FFEF66"/>
    </a:accent1>
    <a:accent2>
      <a:srgbClr val="000000"/>
    </a:accent2>
    <a:accent3>
      <a:srgbClr val="E2F4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12.xml><?xml version="1.0" encoding="utf-8"?>
<a:themeOverride xmlns:a="http://schemas.openxmlformats.org/drawingml/2006/main">
  <a:clrScheme name="Пастель 3">
    <a:dk1>
      <a:srgbClr val="000000"/>
    </a:dk1>
    <a:lt1>
      <a:srgbClr val="FFFFFF"/>
    </a:lt1>
    <a:dk2>
      <a:srgbClr val="000000"/>
    </a:dk2>
    <a:lt2>
      <a:srgbClr val="3399FF"/>
    </a:lt2>
    <a:accent1>
      <a:srgbClr val="CCECFF"/>
    </a:accent1>
    <a:accent2>
      <a:srgbClr val="008080"/>
    </a:accent2>
    <a:accent3>
      <a:srgbClr val="FFFFFF"/>
    </a:accent3>
    <a:accent4>
      <a:srgbClr val="000000"/>
    </a:accent4>
    <a:accent5>
      <a:srgbClr val="E2F4FF"/>
    </a:accent5>
    <a:accent6>
      <a:srgbClr val="007373"/>
    </a:accent6>
    <a:hlink>
      <a:srgbClr val="009999"/>
    </a:hlink>
    <a:folHlink>
      <a:srgbClr val="3366CC"/>
    </a:folHlink>
  </a:clrScheme>
</a:themeOverride>
</file>

<file path=ppt/theme/themeOverride13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design1 12">
    <a:dk1>
      <a:srgbClr val="000000"/>
    </a:dk1>
    <a:lt1>
      <a:srgbClr val="CCECFF"/>
    </a:lt1>
    <a:dk2>
      <a:srgbClr val="FF0000"/>
    </a:dk2>
    <a:lt2>
      <a:srgbClr val="FFCC00"/>
    </a:lt2>
    <a:accent1>
      <a:srgbClr val="FFEF66"/>
    </a:accent1>
    <a:accent2>
      <a:srgbClr val="000000"/>
    </a:accent2>
    <a:accent3>
      <a:srgbClr val="E2F4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3.xml><?xml version="1.0" encoding="utf-8"?>
<a:themeOverride xmlns:a="http://schemas.openxmlformats.org/drawingml/2006/main">
  <a:clrScheme name="design1 12">
    <a:dk1>
      <a:srgbClr val="000000"/>
    </a:dk1>
    <a:lt1>
      <a:srgbClr val="CCECFF"/>
    </a:lt1>
    <a:dk2>
      <a:srgbClr val="FF0000"/>
    </a:dk2>
    <a:lt2>
      <a:srgbClr val="FFCC00"/>
    </a:lt2>
    <a:accent1>
      <a:srgbClr val="FFEF66"/>
    </a:accent1>
    <a:accent2>
      <a:srgbClr val="000000"/>
    </a:accent2>
    <a:accent3>
      <a:srgbClr val="E2F4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4.xml><?xml version="1.0" encoding="utf-8"?>
<a:themeOverride xmlns:a="http://schemas.openxmlformats.org/drawingml/2006/main">
  <a:clrScheme name="design1 12">
    <a:dk1>
      <a:srgbClr val="000000"/>
    </a:dk1>
    <a:lt1>
      <a:srgbClr val="CCECFF"/>
    </a:lt1>
    <a:dk2>
      <a:srgbClr val="FF0000"/>
    </a:dk2>
    <a:lt2>
      <a:srgbClr val="FFCC00"/>
    </a:lt2>
    <a:accent1>
      <a:srgbClr val="FFEF66"/>
    </a:accent1>
    <a:accent2>
      <a:srgbClr val="000000"/>
    </a:accent2>
    <a:accent3>
      <a:srgbClr val="E2F4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5.xml><?xml version="1.0" encoding="utf-8"?>
<a:themeOverride xmlns:a="http://schemas.openxmlformats.org/drawingml/2006/main">
  <a:clrScheme name="Пастель 4">
    <a:dk1>
      <a:srgbClr val="808000"/>
    </a:dk1>
    <a:lt1>
      <a:srgbClr val="FFFFFF"/>
    </a:lt1>
    <a:dk2>
      <a:srgbClr val="336600"/>
    </a:dk2>
    <a:lt2>
      <a:srgbClr val="FFFFFF"/>
    </a:lt2>
    <a:accent1>
      <a:srgbClr val="99CC00"/>
    </a:accent1>
    <a:accent2>
      <a:srgbClr val="003300"/>
    </a:accent2>
    <a:accent3>
      <a:srgbClr val="ADB8AA"/>
    </a:accent3>
    <a:accent4>
      <a:srgbClr val="DADADA"/>
    </a:accent4>
    <a:accent5>
      <a:srgbClr val="CAE2AA"/>
    </a:accent5>
    <a:accent6>
      <a:srgbClr val="002D00"/>
    </a:accent6>
    <a:hlink>
      <a:srgbClr val="CCCC00"/>
    </a:hlink>
    <a:folHlink>
      <a:srgbClr val="CCFF33"/>
    </a:folHlink>
  </a:clrScheme>
</a:themeOverride>
</file>

<file path=ppt/theme/themeOverride6.xml><?xml version="1.0" encoding="utf-8"?>
<a:themeOverride xmlns:a="http://schemas.openxmlformats.org/drawingml/2006/main">
  <a:clrScheme name="Пастель 5">
    <a:dk1>
      <a:srgbClr val="808080"/>
    </a:dk1>
    <a:lt1>
      <a:srgbClr val="FFFFFF"/>
    </a:lt1>
    <a:dk2>
      <a:srgbClr val="003366"/>
    </a:dk2>
    <a:lt2>
      <a:srgbClr val="CCECFF"/>
    </a:lt2>
    <a:accent1>
      <a:srgbClr val="33CCCC"/>
    </a:accent1>
    <a:accent2>
      <a:srgbClr val="006699"/>
    </a:accent2>
    <a:accent3>
      <a:srgbClr val="AAADB8"/>
    </a:accent3>
    <a:accent4>
      <a:srgbClr val="DADADA"/>
    </a:accent4>
    <a:accent5>
      <a:srgbClr val="ADE2E2"/>
    </a:accent5>
    <a:accent6>
      <a:srgbClr val="005C8A"/>
    </a:accent6>
    <a:hlink>
      <a:srgbClr val="00FF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Пастель 7">
    <a:dk1>
      <a:srgbClr val="000000"/>
    </a:dk1>
    <a:lt1>
      <a:srgbClr val="FFFFFF"/>
    </a:lt1>
    <a:dk2>
      <a:srgbClr val="800080"/>
    </a:dk2>
    <a:lt2>
      <a:srgbClr val="FFFFFF"/>
    </a:lt2>
    <a:accent1>
      <a:srgbClr val="CC66FF"/>
    </a:accent1>
    <a:accent2>
      <a:srgbClr val="990099"/>
    </a:accent2>
    <a:accent3>
      <a:srgbClr val="C0AAC0"/>
    </a:accent3>
    <a:accent4>
      <a:srgbClr val="DADADA"/>
    </a:accent4>
    <a:accent5>
      <a:srgbClr val="E2B8FF"/>
    </a:accent5>
    <a:accent6>
      <a:srgbClr val="8A008A"/>
    </a:accent6>
    <a:hlink>
      <a:srgbClr val="FF9900"/>
    </a:hlink>
    <a:folHlink>
      <a:srgbClr val="FF3300"/>
    </a:folHlink>
  </a:clrScheme>
</a:themeOverride>
</file>

<file path=ppt/theme/themeOverride8.xml><?xml version="1.0" encoding="utf-8"?>
<a:themeOverride xmlns:a="http://schemas.openxmlformats.org/drawingml/2006/main">
  <a:clrScheme name="Пастель 8">
    <a:dk1>
      <a:srgbClr val="FF3300"/>
    </a:dk1>
    <a:lt1>
      <a:srgbClr val="FFFFFF"/>
    </a:lt1>
    <a:dk2>
      <a:srgbClr val="800000"/>
    </a:dk2>
    <a:lt2>
      <a:srgbClr val="FFFFCC"/>
    </a:lt2>
    <a:accent1>
      <a:srgbClr val="FF7C80"/>
    </a:accent1>
    <a:accent2>
      <a:srgbClr val="990000"/>
    </a:accent2>
    <a:accent3>
      <a:srgbClr val="C0AAAA"/>
    </a:accent3>
    <a:accent4>
      <a:srgbClr val="DADADA"/>
    </a:accent4>
    <a:accent5>
      <a:srgbClr val="FFBFC0"/>
    </a:accent5>
    <a:accent6>
      <a:srgbClr val="8A0000"/>
    </a:accent6>
    <a:hlink>
      <a:srgbClr val="FF66CC"/>
    </a:hlink>
    <a:folHlink>
      <a:srgbClr val="FFCC00"/>
    </a:folHlink>
  </a:clrScheme>
</a:themeOverride>
</file>

<file path=ppt/theme/themeOverride9.xml><?xml version="1.0" encoding="utf-8"?>
<a:themeOverride xmlns:a="http://schemas.openxmlformats.org/drawingml/2006/main">
  <a:clrScheme name="Пастель 3">
    <a:dk1>
      <a:srgbClr val="000000"/>
    </a:dk1>
    <a:lt1>
      <a:srgbClr val="FFFFFF"/>
    </a:lt1>
    <a:dk2>
      <a:srgbClr val="000000"/>
    </a:dk2>
    <a:lt2>
      <a:srgbClr val="3399FF"/>
    </a:lt2>
    <a:accent1>
      <a:srgbClr val="CCECFF"/>
    </a:accent1>
    <a:accent2>
      <a:srgbClr val="008080"/>
    </a:accent2>
    <a:accent3>
      <a:srgbClr val="FFFFFF"/>
    </a:accent3>
    <a:accent4>
      <a:srgbClr val="000000"/>
    </a:accent4>
    <a:accent5>
      <a:srgbClr val="E2F4FF"/>
    </a:accent5>
    <a:accent6>
      <a:srgbClr val="007373"/>
    </a:accent6>
    <a:hlink>
      <a:srgbClr val="009999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779</TotalTime>
  <Words>416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design1</vt:lpstr>
      <vt:lpstr>Специальное оформление</vt:lpstr>
      <vt:lpstr>Пастель</vt:lpstr>
      <vt:lpstr>Тема Office</vt:lpstr>
      <vt:lpstr>Анализ рисуночных тестов</vt:lpstr>
      <vt:lpstr>Рисуночный тест в соционике</vt:lpstr>
      <vt:lpstr>Особенности рисуночного теста</vt:lpstr>
      <vt:lpstr>Краткосрочный и длительный рисунки, выполненные одним человеком </vt:lpstr>
      <vt:lpstr>два рисунка с интервалом в полтора года</vt:lpstr>
      <vt:lpstr>Проявления «статики-динамики» в графике:</vt:lpstr>
      <vt:lpstr>«Статика-динамика» в рисуночном тесте:</vt:lpstr>
      <vt:lpstr>Параметры  рисунка</vt:lpstr>
      <vt:lpstr>детали и их отсутствие</vt:lpstr>
      <vt:lpstr>поворот листа</vt:lpstr>
      <vt:lpstr>композиция</vt:lpstr>
      <vt:lpstr>необычные решения</vt:lpstr>
      <vt:lpstr>родственные</vt:lpstr>
      <vt:lpstr>родственные</vt:lpstr>
      <vt:lpstr>заполнение 200%</vt:lpstr>
      <vt:lpstr>детский рисунок</vt:lpstr>
      <vt:lpstr>статика    -    динамика</vt:lpstr>
      <vt:lpstr>Презентация PowerPoint</vt:lpstr>
      <vt:lpstr>Описание листа в целом</vt:lpstr>
      <vt:lpstr>Презентация PowerPoint</vt:lpstr>
      <vt:lpstr>Детали и штриховка</vt:lpstr>
      <vt:lpstr>Предварительный анализ</vt:lpstr>
      <vt:lpstr>Выводы</vt:lpstr>
      <vt:lpstr>http://shop.socionic.info/static_dynamic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рисуночный тест</dc:title>
  <dc:creator>master</dc:creator>
  <cp:lastModifiedBy>Olga Karpenko</cp:lastModifiedBy>
  <cp:revision>31</cp:revision>
  <dcterms:created xsi:type="dcterms:W3CDTF">2008-09-12T21:40:30Z</dcterms:created>
  <dcterms:modified xsi:type="dcterms:W3CDTF">2018-09-15T20:10:27Z</dcterms:modified>
</cp:coreProperties>
</file>