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762" r:id="rId5"/>
  </p:sldMasterIdLst>
  <p:notesMasterIdLst>
    <p:notesMasterId r:id="rId26"/>
  </p:notesMasterIdLst>
  <p:handoutMasterIdLst>
    <p:handoutMasterId r:id="rId27"/>
  </p:handoutMasterIdLst>
  <p:sldIdLst>
    <p:sldId id="378" r:id="rId6"/>
    <p:sldId id="365" r:id="rId7"/>
    <p:sldId id="367" r:id="rId8"/>
    <p:sldId id="372" r:id="rId9"/>
    <p:sldId id="369" r:id="rId10"/>
    <p:sldId id="375" r:id="rId11"/>
    <p:sldId id="370" r:id="rId12"/>
    <p:sldId id="376" r:id="rId13"/>
    <p:sldId id="358" r:id="rId14"/>
    <p:sldId id="353" r:id="rId15"/>
    <p:sldId id="352" r:id="rId16"/>
    <p:sldId id="354" r:id="rId17"/>
    <p:sldId id="379" r:id="rId18"/>
    <p:sldId id="381" r:id="rId19"/>
    <p:sldId id="380" r:id="rId20"/>
    <p:sldId id="355" r:id="rId21"/>
    <p:sldId id="366" r:id="rId22"/>
    <p:sldId id="368" r:id="rId23"/>
    <p:sldId id="362" r:id="rId24"/>
    <p:sldId id="374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2C7"/>
    <a:srgbClr val="FFB000"/>
    <a:srgbClr val="EEA400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83560" autoAdjust="0"/>
  </p:normalViewPr>
  <p:slideViewPr>
    <p:cSldViewPr snapToGrid="0" showGuides="1">
      <p:cViewPr varScale="1">
        <p:scale>
          <a:sx n="79" d="100"/>
          <a:sy n="79" d="100"/>
        </p:scale>
        <p:origin x="11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Analiz\analiz2016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Analiz\analiz2016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Analiz\analiz2016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Analiz\analiz201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47360020364424E-2"/>
          <c:y val="4.63328862218466E-2"/>
          <c:w val="0.92827346123019028"/>
          <c:h val="0.8451156301281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'Сферы по группам отделов'!$C$7</c:f>
              <c:strCache>
                <c:ptCount val="1"/>
                <c:pt idx="0">
                  <c:v>industry</c:v>
                </c:pt>
              </c:strCache>
            </c:strRef>
          </c:tx>
          <c:invertIfNegative val="0"/>
          <c:cat>
            <c:strRef>
              <c:f>'Сферы по группам отделов'!$B$8:$B$23</c:f>
              <c:strCache>
                <c:ptCount val="16"/>
                <c:pt idx="0">
                  <c:v>IL</c:v>
                </c:pt>
                <c:pt idx="1">
                  <c:v>SE</c:v>
                </c:pt>
                <c:pt idx="2">
                  <c:v>ES</c:v>
                </c:pt>
                <c:pt idx="3">
                  <c:v>LI</c:v>
                </c:pt>
                <c:pt idx="4">
                  <c:v>ET</c:v>
                </c:pt>
                <c:pt idx="5">
                  <c:v>LF</c:v>
                </c:pt>
                <c:pt idx="6">
                  <c:v>FL</c:v>
                </c:pt>
                <c:pt idx="7">
                  <c:v>TE</c:v>
                </c:pt>
                <c:pt idx="8">
                  <c:v>FR</c:v>
                </c:pt>
                <c:pt idx="9">
                  <c:v>TP</c:v>
                </c:pt>
                <c:pt idx="10">
                  <c:v>PT</c:v>
                </c:pt>
                <c:pt idx="11">
                  <c:v>RF</c:v>
                </c:pt>
                <c:pt idx="12">
                  <c:v>PS</c:v>
                </c:pt>
                <c:pt idx="13">
                  <c:v>RI</c:v>
                </c:pt>
                <c:pt idx="14">
                  <c:v>IR</c:v>
                </c:pt>
                <c:pt idx="15">
                  <c:v>SP</c:v>
                </c:pt>
              </c:strCache>
            </c:strRef>
          </c:cat>
          <c:val>
            <c:numRef>
              <c:f>'Сферы по группам отделов'!$C$8:$C$23</c:f>
              <c:numCache>
                <c:formatCode>General</c:formatCode>
                <c:ptCount val="16"/>
                <c:pt idx="0">
                  <c:v>11</c:v>
                </c:pt>
                <c:pt idx="1">
                  <c:v>30</c:v>
                </c:pt>
                <c:pt idx="2">
                  <c:v>60</c:v>
                </c:pt>
                <c:pt idx="3">
                  <c:v>20</c:v>
                </c:pt>
                <c:pt idx="4">
                  <c:v>41</c:v>
                </c:pt>
                <c:pt idx="5">
                  <c:v>28</c:v>
                </c:pt>
                <c:pt idx="6">
                  <c:v>82</c:v>
                </c:pt>
                <c:pt idx="7">
                  <c:v>22</c:v>
                </c:pt>
                <c:pt idx="8">
                  <c:v>44</c:v>
                </c:pt>
                <c:pt idx="9">
                  <c:v>39</c:v>
                </c:pt>
                <c:pt idx="10">
                  <c:v>113</c:v>
                </c:pt>
                <c:pt idx="11">
                  <c:v>97</c:v>
                </c:pt>
                <c:pt idx="12">
                  <c:v>47</c:v>
                </c:pt>
                <c:pt idx="13">
                  <c:v>29</c:v>
                </c:pt>
                <c:pt idx="14">
                  <c:v>27</c:v>
                </c:pt>
                <c:pt idx="1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D-454B-88A7-F199DA461F15}"/>
            </c:ext>
          </c:extLst>
        </c:ser>
        <c:ser>
          <c:idx val="1"/>
          <c:order val="1"/>
          <c:tx>
            <c:strRef>
              <c:f>'Сферы по группам отделов'!$D$7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'Сферы по группам отделов'!$B$8:$B$23</c:f>
              <c:strCache>
                <c:ptCount val="16"/>
                <c:pt idx="0">
                  <c:v>IL</c:v>
                </c:pt>
                <c:pt idx="1">
                  <c:v>SE</c:v>
                </c:pt>
                <c:pt idx="2">
                  <c:v>ES</c:v>
                </c:pt>
                <c:pt idx="3">
                  <c:v>LI</c:v>
                </c:pt>
                <c:pt idx="4">
                  <c:v>ET</c:v>
                </c:pt>
                <c:pt idx="5">
                  <c:v>LF</c:v>
                </c:pt>
                <c:pt idx="6">
                  <c:v>FL</c:v>
                </c:pt>
                <c:pt idx="7">
                  <c:v>TE</c:v>
                </c:pt>
                <c:pt idx="8">
                  <c:v>FR</c:v>
                </c:pt>
                <c:pt idx="9">
                  <c:v>TP</c:v>
                </c:pt>
                <c:pt idx="10">
                  <c:v>PT</c:v>
                </c:pt>
                <c:pt idx="11">
                  <c:v>RF</c:v>
                </c:pt>
                <c:pt idx="12">
                  <c:v>PS</c:v>
                </c:pt>
                <c:pt idx="13">
                  <c:v>RI</c:v>
                </c:pt>
                <c:pt idx="14">
                  <c:v>IR</c:v>
                </c:pt>
                <c:pt idx="15">
                  <c:v>SP</c:v>
                </c:pt>
              </c:strCache>
            </c:strRef>
          </c:cat>
          <c:val>
            <c:numRef>
              <c:f>'Сферы по группам отделов'!$D$8:$D$23</c:f>
              <c:numCache>
                <c:formatCode>General</c:formatCode>
                <c:ptCount val="16"/>
                <c:pt idx="0">
                  <c:v>14</c:v>
                </c:pt>
                <c:pt idx="1">
                  <c:v>17</c:v>
                </c:pt>
                <c:pt idx="2">
                  <c:v>65</c:v>
                </c:pt>
                <c:pt idx="3">
                  <c:v>8</c:v>
                </c:pt>
                <c:pt idx="4">
                  <c:v>69</c:v>
                </c:pt>
                <c:pt idx="5">
                  <c:v>26</c:v>
                </c:pt>
                <c:pt idx="6">
                  <c:v>52</c:v>
                </c:pt>
                <c:pt idx="7">
                  <c:v>19</c:v>
                </c:pt>
                <c:pt idx="8">
                  <c:v>56</c:v>
                </c:pt>
                <c:pt idx="9">
                  <c:v>32</c:v>
                </c:pt>
                <c:pt idx="10">
                  <c:v>79</c:v>
                </c:pt>
                <c:pt idx="11">
                  <c:v>67</c:v>
                </c:pt>
                <c:pt idx="12">
                  <c:v>37</c:v>
                </c:pt>
                <c:pt idx="13">
                  <c:v>26</c:v>
                </c:pt>
                <c:pt idx="14">
                  <c:v>15</c:v>
                </c:pt>
                <c:pt idx="1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1D-454B-88A7-F199DA461F15}"/>
            </c:ext>
          </c:extLst>
        </c:ser>
        <c:ser>
          <c:idx val="2"/>
          <c:order val="2"/>
          <c:tx>
            <c:strRef>
              <c:f>'Сферы по группам отделов'!$E$7</c:f>
              <c:strCache>
                <c:ptCount val="1"/>
                <c:pt idx="0">
                  <c:v>marketing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'Сферы по группам отделов'!$B$8:$B$23</c:f>
              <c:strCache>
                <c:ptCount val="16"/>
                <c:pt idx="0">
                  <c:v>IL</c:v>
                </c:pt>
                <c:pt idx="1">
                  <c:v>SE</c:v>
                </c:pt>
                <c:pt idx="2">
                  <c:v>ES</c:v>
                </c:pt>
                <c:pt idx="3">
                  <c:v>LI</c:v>
                </c:pt>
                <c:pt idx="4">
                  <c:v>ET</c:v>
                </c:pt>
                <c:pt idx="5">
                  <c:v>LF</c:v>
                </c:pt>
                <c:pt idx="6">
                  <c:v>FL</c:v>
                </c:pt>
                <c:pt idx="7">
                  <c:v>TE</c:v>
                </c:pt>
                <c:pt idx="8">
                  <c:v>FR</c:v>
                </c:pt>
                <c:pt idx="9">
                  <c:v>TP</c:v>
                </c:pt>
                <c:pt idx="10">
                  <c:v>PT</c:v>
                </c:pt>
                <c:pt idx="11">
                  <c:v>RF</c:v>
                </c:pt>
                <c:pt idx="12">
                  <c:v>PS</c:v>
                </c:pt>
                <c:pt idx="13">
                  <c:v>RI</c:v>
                </c:pt>
                <c:pt idx="14">
                  <c:v>IR</c:v>
                </c:pt>
                <c:pt idx="15">
                  <c:v>SP</c:v>
                </c:pt>
              </c:strCache>
            </c:strRef>
          </c:cat>
          <c:val>
            <c:numRef>
              <c:f>'Сферы по группам отделов'!$E$8:$E$23</c:f>
              <c:numCache>
                <c:formatCode>General</c:formatCode>
                <c:ptCount val="16"/>
                <c:pt idx="0">
                  <c:v>20</c:v>
                </c:pt>
                <c:pt idx="1">
                  <c:v>23</c:v>
                </c:pt>
                <c:pt idx="2">
                  <c:v>43</c:v>
                </c:pt>
                <c:pt idx="3">
                  <c:v>10</c:v>
                </c:pt>
                <c:pt idx="4">
                  <c:v>60</c:v>
                </c:pt>
                <c:pt idx="5">
                  <c:v>23</c:v>
                </c:pt>
                <c:pt idx="6">
                  <c:v>66</c:v>
                </c:pt>
                <c:pt idx="7">
                  <c:v>15</c:v>
                </c:pt>
                <c:pt idx="8">
                  <c:v>62</c:v>
                </c:pt>
                <c:pt idx="9">
                  <c:v>28</c:v>
                </c:pt>
                <c:pt idx="10">
                  <c:v>67</c:v>
                </c:pt>
                <c:pt idx="11">
                  <c:v>60</c:v>
                </c:pt>
                <c:pt idx="12">
                  <c:v>32</c:v>
                </c:pt>
                <c:pt idx="13">
                  <c:v>23</c:v>
                </c:pt>
                <c:pt idx="14">
                  <c:v>35</c:v>
                </c:pt>
                <c:pt idx="1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1D-454B-88A7-F199DA461F15}"/>
            </c:ext>
          </c:extLst>
        </c:ser>
        <c:ser>
          <c:idx val="3"/>
          <c:order val="3"/>
          <c:tx>
            <c:strRef>
              <c:f>'Сферы по группам отделов'!$F$7</c:f>
              <c:strCache>
                <c:ptCount val="1"/>
                <c:pt idx="0">
                  <c:v>finance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'Сферы по группам отделов'!$B$8:$B$23</c:f>
              <c:strCache>
                <c:ptCount val="16"/>
                <c:pt idx="0">
                  <c:v>IL</c:v>
                </c:pt>
                <c:pt idx="1">
                  <c:v>SE</c:v>
                </c:pt>
                <c:pt idx="2">
                  <c:v>ES</c:v>
                </c:pt>
                <c:pt idx="3">
                  <c:v>LI</c:v>
                </c:pt>
                <c:pt idx="4">
                  <c:v>ET</c:v>
                </c:pt>
                <c:pt idx="5">
                  <c:v>LF</c:v>
                </c:pt>
                <c:pt idx="6">
                  <c:v>FL</c:v>
                </c:pt>
                <c:pt idx="7">
                  <c:v>TE</c:v>
                </c:pt>
                <c:pt idx="8">
                  <c:v>FR</c:v>
                </c:pt>
                <c:pt idx="9">
                  <c:v>TP</c:v>
                </c:pt>
                <c:pt idx="10">
                  <c:v>PT</c:v>
                </c:pt>
                <c:pt idx="11">
                  <c:v>RF</c:v>
                </c:pt>
                <c:pt idx="12">
                  <c:v>PS</c:v>
                </c:pt>
                <c:pt idx="13">
                  <c:v>RI</c:v>
                </c:pt>
                <c:pt idx="14">
                  <c:v>IR</c:v>
                </c:pt>
                <c:pt idx="15">
                  <c:v>SP</c:v>
                </c:pt>
              </c:strCache>
            </c:strRef>
          </c:cat>
          <c:val>
            <c:numRef>
              <c:f>'Сферы по группам отделов'!$F$8:$F$23</c:f>
              <c:numCache>
                <c:formatCode>General</c:formatCode>
                <c:ptCount val="16"/>
                <c:pt idx="0">
                  <c:v>6</c:v>
                </c:pt>
                <c:pt idx="1">
                  <c:v>39</c:v>
                </c:pt>
                <c:pt idx="2">
                  <c:v>56</c:v>
                </c:pt>
                <c:pt idx="3">
                  <c:v>16</c:v>
                </c:pt>
                <c:pt idx="4">
                  <c:v>33</c:v>
                </c:pt>
                <c:pt idx="5">
                  <c:v>22</c:v>
                </c:pt>
                <c:pt idx="6">
                  <c:v>26</c:v>
                </c:pt>
                <c:pt idx="7">
                  <c:v>23</c:v>
                </c:pt>
                <c:pt idx="8">
                  <c:v>45</c:v>
                </c:pt>
                <c:pt idx="9">
                  <c:v>26</c:v>
                </c:pt>
                <c:pt idx="10">
                  <c:v>60</c:v>
                </c:pt>
                <c:pt idx="11">
                  <c:v>107</c:v>
                </c:pt>
                <c:pt idx="12">
                  <c:v>20</c:v>
                </c:pt>
                <c:pt idx="13">
                  <c:v>54</c:v>
                </c:pt>
                <c:pt idx="14">
                  <c:v>22</c:v>
                </c:pt>
                <c:pt idx="1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1D-454B-88A7-F199DA461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58528"/>
        <c:axId val="35578624"/>
      </c:barChart>
      <c:catAx>
        <c:axId val="3555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ocionic" pitchFamily="34" charset="2"/>
              </a:defRPr>
            </a:pPr>
            <a:endParaRPr lang="ru-RU"/>
          </a:p>
        </c:txPr>
        <c:crossAx val="35578624"/>
        <c:crosses val="autoZero"/>
        <c:auto val="1"/>
        <c:lblAlgn val="ctr"/>
        <c:lblOffset val="100"/>
        <c:noMultiLvlLbl val="0"/>
      </c:catAx>
      <c:valAx>
        <c:axId val="3557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5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10905887529159"/>
          <c:y val="8.8265606421981488E-2"/>
          <c:w val="0.21158022756566874"/>
          <c:h val="0.3393789578935673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66362757286917E-2"/>
          <c:y val="5.1400554097404488E-2"/>
          <c:w val="0.94203398259428106"/>
          <c:h val="0.8281751239428404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'Сферы по группам отделов'!$G$7</c:f>
              <c:strCache>
                <c:ptCount val="1"/>
                <c:pt idx="0">
                  <c:v>service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'Сферы по группам отделов'!$B$8:$B$23</c:f>
              <c:strCache>
                <c:ptCount val="16"/>
                <c:pt idx="0">
                  <c:v>IL</c:v>
                </c:pt>
                <c:pt idx="1">
                  <c:v>SE</c:v>
                </c:pt>
                <c:pt idx="2">
                  <c:v>ES</c:v>
                </c:pt>
                <c:pt idx="3">
                  <c:v>LI</c:v>
                </c:pt>
                <c:pt idx="4">
                  <c:v>ET</c:v>
                </c:pt>
                <c:pt idx="5">
                  <c:v>LF</c:v>
                </c:pt>
                <c:pt idx="6">
                  <c:v>FL</c:v>
                </c:pt>
                <c:pt idx="7">
                  <c:v>TE</c:v>
                </c:pt>
                <c:pt idx="8">
                  <c:v>FR</c:v>
                </c:pt>
                <c:pt idx="9">
                  <c:v>TP</c:v>
                </c:pt>
                <c:pt idx="10">
                  <c:v>PT</c:v>
                </c:pt>
                <c:pt idx="11">
                  <c:v>RF</c:v>
                </c:pt>
                <c:pt idx="12">
                  <c:v>PS</c:v>
                </c:pt>
                <c:pt idx="13">
                  <c:v>RI</c:v>
                </c:pt>
                <c:pt idx="14">
                  <c:v>IR</c:v>
                </c:pt>
                <c:pt idx="15">
                  <c:v>SP</c:v>
                </c:pt>
              </c:strCache>
            </c:strRef>
          </c:cat>
          <c:val>
            <c:numRef>
              <c:f>'Сферы по группам отделов'!$G$8:$G$23</c:f>
              <c:numCache>
                <c:formatCode>General</c:formatCode>
                <c:ptCount val="16"/>
                <c:pt idx="0">
                  <c:v>6</c:v>
                </c:pt>
                <c:pt idx="1">
                  <c:v>11</c:v>
                </c:pt>
                <c:pt idx="2">
                  <c:v>19</c:v>
                </c:pt>
                <c:pt idx="3">
                  <c:v>1</c:v>
                </c:pt>
                <c:pt idx="4">
                  <c:v>39</c:v>
                </c:pt>
                <c:pt idx="5">
                  <c:v>15</c:v>
                </c:pt>
                <c:pt idx="6">
                  <c:v>24</c:v>
                </c:pt>
                <c:pt idx="7">
                  <c:v>15</c:v>
                </c:pt>
                <c:pt idx="8">
                  <c:v>38</c:v>
                </c:pt>
                <c:pt idx="9">
                  <c:v>13</c:v>
                </c:pt>
                <c:pt idx="10">
                  <c:v>49</c:v>
                </c:pt>
                <c:pt idx="11">
                  <c:v>46</c:v>
                </c:pt>
                <c:pt idx="12">
                  <c:v>22</c:v>
                </c:pt>
                <c:pt idx="13">
                  <c:v>19</c:v>
                </c:pt>
                <c:pt idx="14">
                  <c:v>22</c:v>
                </c:pt>
                <c:pt idx="1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6-4F75-BDA3-FE1C3DB41BE3}"/>
            </c:ext>
          </c:extLst>
        </c:ser>
        <c:ser>
          <c:idx val="5"/>
          <c:order val="1"/>
          <c:tx>
            <c:strRef>
              <c:f>'Сферы по группам отделов'!$H$7</c:f>
              <c:strCache>
                <c:ptCount val="1"/>
                <c:pt idx="0">
                  <c:v>technology</c:v>
                </c:pt>
              </c:strCache>
            </c:strRef>
          </c:tx>
          <c:invertIfNegative val="0"/>
          <c:cat>
            <c:strRef>
              <c:f>'Сферы по группам отделов'!$B$8:$B$23</c:f>
              <c:strCache>
                <c:ptCount val="16"/>
                <c:pt idx="0">
                  <c:v>IL</c:v>
                </c:pt>
                <c:pt idx="1">
                  <c:v>SE</c:v>
                </c:pt>
                <c:pt idx="2">
                  <c:v>ES</c:v>
                </c:pt>
                <c:pt idx="3">
                  <c:v>LI</c:v>
                </c:pt>
                <c:pt idx="4">
                  <c:v>ET</c:v>
                </c:pt>
                <c:pt idx="5">
                  <c:v>LF</c:v>
                </c:pt>
                <c:pt idx="6">
                  <c:v>FL</c:v>
                </c:pt>
                <c:pt idx="7">
                  <c:v>TE</c:v>
                </c:pt>
                <c:pt idx="8">
                  <c:v>FR</c:v>
                </c:pt>
                <c:pt idx="9">
                  <c:v>TP</c:v>
                </c:pt>
                <c:pt idx="10">
                  <c:v>PT</c:v>
                </c:pt>
                <c:pt idx="11">
                  <c:v>RF</c:v>
                </c:pt>
                <c:pt idx="12">
                  <c:v>PS</c:v>
                </c:pt>
                <c:pt idx="13">
                  <c:v>RI</c:v>
                </c:pt>
                <c:pt idx="14">
                  <c:v>IR</c:v>
                </c:pt>
                <c:pt idx="15">
                  <c:v>SP</c:v>
                </c:pt>
              </c:strCache>
            </c:strRef>
          </c:cat>
          <c:val>
            <c:numRef>
              <c:f>'Сферы по группам отделов'!$H$8:$H$23</c:f>
              <c:numCache>
                <c:formatCode>General</c:formatCode>
                <c:ptCount val="16"/>
                <c:pt idx="0">
                  <c:v>12</c:v>
                </c:pt>
                <c:pt idx="1">
                  <c:v>16</c:v>
                </c:pt>
                <c:pt idx="2">
                  <c:v>25</c:v>
                </c:pt>
                <c:pt idx="3">
                  <c:v>22</c:v>
                </c:pt>
                <c:pt idx="4">
                  <c:v>19</c:v>
                </c:pt>
                <c:pt idx="5">
                  <c:v>17</c:v>
                </c:pt>
                <c:pt idx="6">
                  <c:v>14</c:v>
                </c:pt>
                <c:pt idx="7">
                  <c:v>21</c:v>
                </c:pt>
                <c:pt idx="8">
                  <c:v>17</c:v>
                </c:pt>
                <c:pt idx="9">
                  <c:v>24</c:v>
                </c:pt>
                <c:pt idx="10">
                  <c:v>29</c:v>
                </c:pt>
                <c:pt idx="11">
                  <c:v>29</c:v>
                </c:pt>
                <c:pt idx="12">
                  <c:v>8</c:v>
                </c:pt>
                <c:pt idx="13">
                  <c:v>13</c:v>
                </c:pt>
                <c:pt idx="14">
                  <c:v>17</c:v>
                </c:pt>
                <c:pt idx="1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6-4F75-BDA3-FE1C3DB41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51264"/>
        <c:axId val="186795136"/>
      </c:barChart>
      <c:catAx>
        <c:axId val="18585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ocionic" pitchFamily="34" charset="2"/>
              </a:defRPr>
            </a:pPr>
            <a:endParaRPr lang="ru-RU"/>
          </a:p>
        </c:txPr>
        <c:crossAx val="186795136"/>
        <c:crosses val="autoZero"/>
        <c:auto val="1"/>
        <c:lblAlgn val="ctr"/>
        <c:lblOffset val="100"/>
        <c:noMultiLvlLbl val="0"/>
      </c:catAx>
      <c:valAx>
        <c:axId val="18679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5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64613441349363"/>
          <c:y val="9.5155014714069827E-2"/>
          <c:w val="0.18080523585467481"/>
          <c:h val="0.226932633420822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95504039374186E-2"/>
          <c:y val="2.7242748931713513E-2"/>
          <c:w val="0.9123397297419628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клубы!$A$19</c:f>
              <c:strCache>
                <c:ptCount val="1"/>
                <c:pt idx="0">
                  <c:v>гуманитарии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клубы!$B$18:$G$18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клубы!$B$19:$G$19</c:f>
              <c:numCache>
                <c:formatCode>0.0%</c:formatCode>
                <c:ptCount val="6"/>
                <c:pt idx="0">
                  <c:v>0.17551622418879056</c:v>
                </c:pt>
                <c:pt idx="1">
                  <c:v>0.19026548672566371</c:v>
                </c:pt>
                <c:pt idx="2">
                  <c:v>0.19616519174041297</c:v>
                </c:pt>
                <c:pt idx="3">
                  <c:v>0.14011799410029499</c:v>
                </c:pt>
                <c:pt idx="4">
                  <c:v>0.19469026548672566</c:v>
                </c:pt>
                <c:pt idx="5">
                  <c:v>0.10324483775811209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6-4DEE-8198-210CF64A8E2B}"/>
            </c:ext>
          </c:extLst>
        </c:ser>
        <c:ser>
          <c:idx val="1"/>
          <c:order val="1"/>
          <c:tx>
            <c:strRef>
              <c:f>клубы!$A$20</c:f>
              <c:strCache>
                <c:ptCount val="1"/>
                <c:pt idx="0">
                  <c:v>исследователи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клубы!$B$18:$G$18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клубы!$B$20:$G$20</c:f>
              <c:numCache>
                <c:formatCode>0.0%</c:formatCode>
                <c:ptCount val="6"/>
                <c:pt idx="0">
                  <c:v>0.25957446808510637</c:v>
                </c:pt>
                <c:pt idx="1">
                  <c:v>0.18865248226950354</c:v>
                </c:pt>
                <c:pt idx="2">
                  <c:v>0.1773049645390071</c:v>
                </c:pt>
                <c:pt idx="3">
                  <c:v>9.7872340425531917E-2</c:v>
                </c:pt>
                <c:pt idx="4">
                  <c:v>0.15319148936170213</c:v>
                </c:pt>
                <c:pt idx="5">
                  <c:v>0.12340425531914893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6-4DEE-8198-210CF64A8E2B}"/>
            </c:ext>
          </c:extLst>
        </c:ser>
        <c:ser>
          <c:idx val="2"/>
          <c:order val="2"/>
          <c:tx>
            <c:strRef>
              <c:f>клубы!$A$21</c:f>
              <c:strCache>
                <c:ptCount val="1"/>
                <c:pt idx="0">
                  <c:v>социалы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клубы!$B$18:$G$18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клубы!$B$21:$G$21</c:f>
              <c:numCache>
                <c:formatCode>0.0%</c:formatCode>
                <c:ptCount val="6"/>
                <c:pt idx="0">
                  <c:v>0.21548507462686567</c:v>
                </c:pt>
                <c:pt idx="1">
                  <c:v>0.1912313432835821</c:v>
                </c:pt>
                <c:pt idx="2">
                  <c:v>0.17537313432835822</c:v>
                </c:pt>
                <c:pt idx="3">
                  <c:v>0.10634328358208955</c:v>
                </c:pt>
                <c:pt idx="4">
                  <c:v>0.23041044776119404</c:v>
                </c:pt>
                <c:pt idx="5">
                  <c:v>8.1156716417910446E-2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06-4DEE-8198-210CF64A8E2B}"/>
            </c:ext>
          </c:extLst>
        </c:ser>
        <c:ser>
          <c:idx val="3"/>
          <c:order val="3"/>
          <c:tx>
            <c:strRef>
              <c:f>клубы!$A$22</c:f>
              <c:strCache>
                <c:ptCount val="1"/>
                <c:pt idx="0">
                  <c:v>управленцы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клубы!$B$18:$G$18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клубы!$B$22:$G$22</c:f>
              <c:numCache>
                <c:formatCode>0.0%</c:formatCode>
                <c:ptCount val="6"/>
                <c:pt idx="0">
                  <c:v>0.31088825214899712</c:v>
                </c:pt>
                <c:pt idx="1">
                  <c:v>0.19484240687679083</c:v>
                </c:pt>
                <c:pt idx="2">
                  <c:v>0.18624641833810887</c:v>
                </c:pt>
                <c:pt idx="3">
                  <c:v>0.10028653295128939</c:v>
                </c:pt>
                <c:pt idx="4">
                  <c:v>0.12464183381088825</c:v>
                </c:pt>
                <c:pt idx="5">
                  <c:v>8.3094555873925502E-2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06-4DEE-8198-210CF64A8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58848"/>
        <c:axId val="36955264"/>
      </c:barChart>
      <c:catAx>
        <c:axId val="3615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6955264"/>
        <c:crosses val="autoZero"/>
        <c:auto val="1"/>
        <c:lblAlgn val="ctr"/>
        <c:lblOffset val="100"/>
        <c:noMultiLvlLbl val="0"/>
      </c:catAx>
      <c:valAx>
        <c:axId val="369552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15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636611172996511"/>
          <c:y val="3.884691834932353E-2"/>
          <c:w val="0.25713846445773475"/>
          <c:h val="0.3039002059002651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818090046436508E-2"/>
          <c:y val="4.6188321857936566E-2"/>
          <c:w val="0.89608890234874483"/>
          <c:h val="0.84959264770963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квадры!$A$19</c:f>
              <c:strCache>
                <c:ptCount val="1"/>
                <c:pt idx="0">
                  <c:v>альфа</c:v>
                </c:pt>
              </c:strCache>
            </c:strRef>
          </c:tx>
          <c:spPr>
            <a:pattFill prst="pct90">
              <a:fgClr>
                <a:srgbClr val="0070C0"/>
              </a:fgClr>
              <a:bgClr>
                <a:schemeClr val="bg1"/>
              </a:bgClr>
            </a:pattFill>
          </c:spPr>
          <c:invertIfNegative val="0"/>
          <c:cat>
            <c:strRef>
              <c:f>квадры!$B$18:$G$18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квадры!$B$19:$G$19</c:f>
              <c:numCache>
                <c:formatCode>0.0%</c:formatCode>
                <c:ptCount val="6"/>
                <c:pt idx="0">
                  <c:v>0.22</c:v>
                </c:pt>
                <c:pt idx="1">
                  <c:v>0.18909090909090909</c:v>
                </c:pt>
                <c:pt idx="2">
                  <c:v>0.17454545454545456</c:v>
                </c:pt>
                <c:pt idx="3">
                  <c:v>6.7272727272727276E-2</c:v>
                </c:pt>
                <c:pt idx="4">
                  <c:v>0.21272727272727274</c:v>
                </c:pt>
                <c:pt idx="5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5-485B-BE2E-4C8099193436}"/>
            </c:ext>
          </c:extLst>
        </c:ser>
        <c:ser>
          <c:idx val="1"/>
          <c:order val="1"/>
          <c:tx>
            <c:strRef>
              <c:f>квадры!$A$20</c:f>
              <c:strCache>
                <c:ptCount val="1"/>
                <c:pt idx="0">
                  <c:v>бета </c:v>
                </c:pt>
              </c:strCache>
            </c:strRef>
          </c:tx>
          <c:spPr>
            <a:solidFill>
              <a:srgbClr val="F33D19"/>
            </a:solidFill>
          </c:spPr>
          <c:invertIfNegative val="0"/>
          <c:cat>
            <c:strRef>
              <c:f>квадры!$B$18:$G$18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квадры!$B$20:$G$20</c:f>
              <c:numCache>
                <c:formatCode>0.0%</c:formatCode>
                <c:ptCount val="6"/>
                <c:pt idx="0">
                  <c:v>0.22438391699092089</c:v>
                </c:pt>
                <c:pt idx="1">
                  <c:v>0.21530479896238652</c:v>
                </c:pt>
                <c:pt idx="2">
                  <c:v>0.21271076523994811</c:v>
                </c:pt>
                <c:pt idx="3">
                  <c:v>0.12062256809338522</c:v>
                </c:pt>
                <c:pt idx="4">
                  <c:v>0.13488975356679636</c:v>
                </c:pt>
                <c:pt idx="5">
                  <c:v>9.2088197146562911E-2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5-485B-BE2E-4C8099193436}"/>
            </c:ext>
          </c:extLst>
        </c:ser>
        <c:ser>
          <c:idx val="2"/>
          <c:order val="2"/>
          <c:tx>
            <c:strRef>
              <c:f>квадры!$A$21</c:f>
              <c:strCache>
                <c:ptCount val="1"/>
                <c:pt idx="0">
                  <c:v>гамма</c:v>
                </c:pt>
              </c:strCache>
            </c:strRef>
          </c:tx>
          <c:spPr>
            <a:pattFill prst="pct70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strRef>
              <c:f>квадры!$B$18:$G$18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квадры!$B$21:$G$21</c:f>
              <c:numCache>
                <c:formatCode>0.0%</c:formatCode>
                <c:ptCount val="6"/>
                <c:pt idx="0">
                  <c:v>0.23879380603096984</c:v>
                </c:pt>
                <c:pt idx="1">
                  <c:v>0.19070904645476772</c:v>
                </c:pt>
                <c:pt idx="2">
                  <c:v>0.17685411572942136</c:v>
                </c:pt>
                <c:pt idx="3">
                  <c:v>0.11898940505297473</c:v>
                </c:pt>
                <c:pt idx="4">
                  <c:v>0.19396903015484923</c:v>
                </c:pt>
                <c:pt idx="5">
                  <c:v>8.0684596577017112E-2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75-485B-BE2E-4C8099193436}"/>
            </c:ext>
          </c:extLst>
        </c:ser>
        <c:ser>
          <c:idx val="3"/>
          <c:order val="3"/>
          <c:tx>
            <c:strRef>
              <c:f>квадры!$A$22</c:f>
              <c:strCache>
                <c:ptCount val="1"/>
                <c:pt idx="0">
                  <c:v>дельта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квадры!$B$18:$G$18</c:f>
              <c:strCache>
                <c:ptCount val="6"/>
                <c:pt idx="0">
                  <c:v>industry</c:v>
                </c:pt>
                <c:pt idx="1">
                  <c:v>management</c:v>
                </c:pt>
                <c:pt idx="2">
                  <c:v>marketing</c:v>
                </c:pt>
                <c:pt idx="3">
                  <c:v>service</c:v>
                </c:pt>
                <c:pt idx="4">
                  <c:v>finance</c:v>
                </c:pt>
                <c:pt idx="5">
                  <c:v>technology</c:v>
                </c:pt>
              </c:strCache>
            </c:strRef>
          </c:cat>
          <c:val>
            <c:numRef>
              <c:f>квадры!$B$22:$G$22</c:f>
              <c:numCache>
                <c:formatCode>0.0%</c:formatCode>
                <c:ptCount val="6"/>
                <c:pt idx="0">
                  <c:v>0.26942148760330581</c:v>
                </c:pt>
                <c:pt idx="1">
                  <c:v>0.16363636363636364</c:v>
                </c:pt>
                <c:pt idx="2">
                  <c:v>0.16363636363636364</c:v>
                </c:pt>
                <c:pt idx="3">
                  <c:v>0.11900826446280992</c:v>
                </c:pt>
                <c:pt idx="4">
                  <c:v>0.19008264462809918</c:v>
                </c:pt>
                <c:pt idx="5">
                  <c:v>9.4214876033057851E-2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75-485B-BE2E-4C809919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17696"/>
        <c:axId val="75326976"/>
      </c:barChart>
      <c:catAx>
        <c:axId val="7511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326976"/>
        <c:crosses val="autoZero"/>
        <c:auto val="1"/>
        <c:lblAlgn val="ctr"/>
        <c:lblOffset val="100"/>
        <c:noMultiLvlLbl val="0"/>
      </c:catAx>
      <c:valAx>
        <c:axId val="753269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511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700660515403322"/>
          <c:y val="5.1850210621150424E-2"/>
          <c:w val="0.47931818117075309"/>
          <c:h val="9.803275392853304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19.09.2021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19.09.2021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ВЗАИМОДЕЙСТВИЯ АГЕНТОВ В СОЦИАЛЬНОЙ СЕТИ С УЧЕТОМ ИХ ПСИХОФИЗИОЛОГИЧЕСКИХ ОСОБЕННОСТЕЙ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968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ИССЛЕДОВАНИЕ ЗАВИСИМОСТИ ВЛИЯНИЯ СОЦИОНИЧЕСКОГО ТИПА ПОЛЬЗОВАТЕЛЯ СОЦИАЛЬНОЙ СЕТИ НА ЕГО ПОВЕДЕНИЕ В СОЦИАЛЬНОЙ СЕТИ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57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Vollkorn SemiBold" panose="00000700000000000000" pitchFamily="2" charset="0"/>
                <a:ea typeface="Vollkorn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bg>
      <p:bgPr>
        <a:solidFill>
          <a:srgbClr val="2C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6469778" y="4233582"/>
            <a:ext cx="5011410" cy="1409229"/>
          </a:xfrm>
          <a:prstGeom prst="roundRect">
            <a:avLst/>
          </a:prstGeom>
          <a:solidFill>
            <a:srgbClr val="FFFF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50" y="536469"/>
            <a:ext cx="1953576" cy="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2633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0855731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" noProof="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0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  <a:solidFill>
            <a:srgbClr val="FFFFFF">
              <a:alpha val="80000"/>
            </a:srgbClr>
          </a:solidFill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0837862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" noProof="0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7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3" name="Заголовок 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0855731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" noProof="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538" y="267641"/>
            <a:ext cx="6817220" cy="887391"/>
          </a:xfrm>
          <a:noFill/>
        </p:spPr>
        <p:txBody>
          <a:bodyPr wrap="square" rtlCol="0">
            <a:noAutofit/>
          </a:bodyPr>
          <a:lstStyle>
            <a:lvl1pPr>
              <a:defRPr lang="en-US" sz="4000" b="1" cap="none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" y="6282860"/>
            <a:ext cx="1280160" cy="34575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11875" y="1636713"/>
            <a:ext cx="5607050" cy="4186237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26" y="512158"/>
            <a:ext cx="2133600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" y="6282860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Заголовок 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5" name="Заголовок 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50" y="536469"/>
            <a:ext cx="1953576" cy="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156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ннотация книж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 algn="ctr">
              <a:defRPr sz="3600" b="1">
                <a:solidFill>
                  <a:srgbClr val="1E3ADA"/>
                </a:solidFill>
                <a:latin typeface="Bookman Old Style" panose="02050604050505020204" pitchFamily="18" charset="0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6572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199312" cy="3684587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400" y="2338387"/>
            <a:ext cx="3201988" cy="3851276"/>
          </a:xfrm>
        </p:spPr>
        <p:txBody>
          <a:bodyPr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mtClean="0"/>
              <a:t>18.09.2021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/>
              <a:t>37-я Международная конференция по соционике</a:t>
            </a:r>
            <a:endParaRPr lang="ru-RU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4323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80000"/>
              </a:lnSpc>
              <a:defRPr>
                <a:solidFill>
                  <a:srgbClr val="008000"/>
                </a:solidFill>
                <a:latin typeface="BrushType" pitchFamily="2" charset="0"/>
              </a:defRPr>
            </a:lvl1pPr>
          </a:lstStyle>
          <a:p>
            <a:pPr algn="l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0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90775" y="896176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338328"/>
            <a:ext cx="11593740" cy="702885"/>
          </a:xfrm>
        </p:spPr>
        <p:txBody>
          <a:bodyPr>
            <a:noAutofit/>
          </a:bodyPr>
          <a:lstStyle>
            <a:lvl1pPr>
              <a:defRPr sz="4800" b="0">
                <a:latin typeface="Vollkorn" pitchFamily="2" charset="0"/>
                <a:ea typeface="Vollkorn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04800" y="1312321"/>
            <a:ext cx="11607800" cy="5285031"/>
          </a:xfrm>
          <a:solidFill>
            <a:srgbClr val="FFFFFF">
              <a:alpha val="30196"/>
            </a:srgbClr>
          </a:solidFill>
        </p:spPr>
        <p:txBody>
          <a:bodyPr/>
          <a:lstStyle>
            <a:lvl1pPr marL="36575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6833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0855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523962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950671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40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тремя 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1358901"/>
            <a:ext cx="3625851" cy="5499100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3810000" y="1358901"/>
            <a:ext cx="8382000" cy="54991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52402"/>
            <a:ext cx="10869611" cy="916287"/>
          </a:xfrm>
        </p:spPr>
        <p:txBody>
          <a:bodyPr rtlCol="0" anchor="b"/>
          <a:lstStyle>
            <a:lvl1pPr>
              <a:defRPr sz="3200">
                <a:latin typeface="+mn-lt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3" y="119269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219170"/>
            <a:fld id="{3AA331C0-133B-4798-8F15-1944E6609C50}" type="datetime1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9170"/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9170"/>
            <a:fld id="{82EE24B5-652C-4DB5-B7C3-B5BBEC1280B1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4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7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7" y="287801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2" y="288035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7" y="456801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2" y="456801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8790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узки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90775" y="896176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338328"/>
            <a:ext cx="11593740" cy="702885"/>
          </a:xfrm>
        </p:spPr>
        <p:txBody>
          <a:bodyPr>
            <a:noAutofit/>
          </a:bodyPr>
          <a:lstStyle>
            <a:lvl1pPr>
              <a:defRPr sz="4800" b="0">
                <a:latin typeface="Vollkorn" pitchFamily="2" charset="0"/>
                <a:ea typeface="Vollkorn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04800" y="1312321"/>
            <a:ext cx="11607800" cy="5285031"/>
          </a:xfrm>
          <a:solidFill>
            <a:srgbClr val="FFFFFF">
              <a:alpha val="30196"/>
            </a:srgbClr>
          </a:solidFill>
        </p:spPr>
        <p:txBody>
          <a:bodyPr/>
          <a:lstStyle>
            <a:lvl1pPr marL="36575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6833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0855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523962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950671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6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9170"/>
            <a:fld id="{82EE24B5-652C-4DB5-B7C3-B5BBEC1280B1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219170"/>
            <a:fld id="{F244C4BF-87A1-403C-9DF1-3A7A1935CE24}" type="datetime1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9170"/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4"/>
            <a:ext cx="2700339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1"/>
            <a:ext cx="2700339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1" y="5033964"/>
            <a:ext cx="2700339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1968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тремя 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1358901"/>
            <a:ext cx="3625851" cy="5499100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3810000" y="1358901"/>
            <a:ext cx="8382000" cy="54991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52402"/>
            <a:ext cx="10869611" cy="916287"/>
          </a:xfrm>
        </p:spPr>
        <p:txBody>
          <a:bodyPr rtlCol="0" anchor="b"/>
          <a:lstStyle>
            <a:lvl1pPr>
              <a:defRPr sz="3200">
                <a:latin typeface="+mn-lt"/>
              </a:defRPr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3" y="119269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219170"/>
            <a:fld id="{3AA331C0-133B-4798-8F15-1944E6609C50}" type="datetime1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219170"/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219170"/>
            <a:fld id="{82EE24B5-652C-4DB5-B7C3-B5BBEC1280B1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 dirty="0">
              <a:solidFill>
                <a:srgbClr val="0B5394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4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7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7" y="287801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2" y="288035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7" y="456801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2" y="4568017"/>
            <a:ext cx="4057961" cy="1431235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429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" y="6282860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780108"/>
          </a:xfrm>
        </p:spPr>
        <p:txBody>
          <a:bodyPr anchor="b">
            <a:normAutofit/>
          </a:bodyPr>
          <a:lstStyle>
            <a:lvl1pPr>
              <a:defRPr sz="5867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7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2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58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9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2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1"/>
            <a:ext cx="5093407" cy="26971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5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69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90775" y="896176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799" y="338328"/>
            <a:ext cx="11593740" cy="702885"/>
          </a:xfrm>
        </p:spPr>
        <p:txBody>
          <a:bodyPr>
            <a:noAutofit/>
          </a:bodyPr>
          <a:lstStyle>
            <a:lvl1pPr>
              <a:defRPr sz="4800" b="0">
                <a:latin typeface="Vollkorn" pitchFamily="2" charset="0"/>
                <a:ea typeface="Vollkorn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04800" y="1312321"/>
            <a:ext cx="11607800" cy="5285031"/>
          </a:xfrm>
          <a:solidFill>
            <a:srgbClr val="FFFFFF">
              <a:alpha val="30196"/>
            </a:srgbClr>
          </a:solidFill>
        </p:spPr>
        <p:txBody>
          <a:bodyPr/>
          <a:lstStyle>
            <a:lvl1pPr marL="36575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68331" indent="-365751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0855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523962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950671" indent="-304792">
              <a:buClr>
                <a:schemeClr val="accent5"/>
              </a:buClr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02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400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933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2133">
                <a:solidFill>
                  <a:schemeClr val="tx2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56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5"/>
          </a:xfrm>
        </p:spPr>
        <p:txBody>
          <a:bodyPr anchor="b">
            <a:normAutofit/>
          </a:bodyPr>
          <a:lstStyle>
            <a:lvl1pPr algn="l">
              <a:defRPr sz="3733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3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267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39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4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6"/>
          </p:nvPr>
        </p:nvSpPr>
        <p:spPr>
          <a:xfrm>
            <a:off x="8643702" y="6356350"/>
            <a:ext cx="3041120" cy="365125"/>
          </a:xfrm>
        </p:spPr>
        <p:txBody>
          <a:bodyPr/>
          <a:lstStyle>
            <a:lvl1pPr>
              <a:defRPr>
                <a:solidFill>
                  <a:srgbClr val="FFB000"/>
                </a:solidFill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0694D4-BA80-4740-BB12-92DF5AFA6863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9515F99-6EB7-48CE-963F-FAA5C0BD47AF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0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8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>
            <a:lvl1pPr>
              <a:lnSpc>
                <a:spcPct val="80000"/>
              </a:lnSpc>
              <a:spcBef>
                <a:spcPts val="800"/>
              </a:spcBef>
              <a:defRPr/>
            </a:lvl1pPr>
            <a:lvl2pPr>
              <a:lnSpc>
                <a:spcPct val="80000"/>
              </a:lnSpc>
              <a:spcBef>
                <a:spcPts val="800"/>
              </a:spcBef>
              <a:defRPr/>
            </a:lvl2pPr>
            <a:lvl3pPr>
              <a:lnSpc>
                <a:spcPct val="80000"/>
              </a:lnSpc>
              <a:spcBef>
                <a:spcPts val="800"/>
              </a:spcBef>
              <a:defRPr/>
            </a:lvl3pPr>
            <a:lvl4pPr>
              <a:lnSpc>
                <a:spcPct val="80000"/>
              </a:lnSpc>
              <a:spcBef>
                <a:spcPts val="800"/>
              </a:spcBef>
              <a:defRPr/>
            </a:lvl4pPr>
            <a:lvl5pPr>
              <a:lnSpc>
                <a:spcPct val="80000"/>
              </a:lnSpc>
              <a:spcBef>
                <a:spcPts val="8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80000"/>
              </a:lnSpc>
              <a:defRPr>
                <a:solidFill>
                  <a:srgbClr val="008000"/>
                </a:solidFill>
                <a:latin typeface="BrushType" pitchFamily="2" charset="0"/>
              </a:defRPr>
            </a:lvl1pPr>
          </a:lstStyle>
          <a:p>
            <a:pPr algn="l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14FD69-4A85-4715-A222-ABB225B63BC6}" type="datetimeFigureOut">
              <a:rPr lang="en-US" smtClean="0">
                <a:solidFill>
                  <a:srgbClr val="0B5394"/>
                </a:solidFill>
              </a:rPr>
              <a:pPr defTabSz="1219170"/>
              <a:t>9/19/2021</a:t>
            </a:fld>
            <a:endParaRPr lang="en-US">
              <a:solidFill>
                <a:srgbClr val="0B5394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1219170"/>
            <a:fld id="{D4C49B74-5DB2-4B03-B1D2-7F6A3C51C318}" type="slidenum">
              <a:rPr lang="en-US" smtClean="0">
                <a:solidFill>
                  <a:srgbClr val="0B5394"/>
                </a:solidFill>
              </a:rPr>
              <a:pPr algn="r" defTabSz="1219170"/>
              <a:t>‹#›</a:t>
            </a:fld>
            <a:endParaRPr lang="en-US">
              <a:solidFill>
                <a:srgbClr val="0B5394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6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11112760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347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6"/>
            <a:ext cx="11142218" cy="1093596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none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1200">
                <a:solidFill>
                  <a:srgbClr val="FFB000"/>
                </a:solidFill>
                <a:latin typeface="+mn-lt"/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" y="6263387"/>
            <a:ext cx="1280160" cy="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18.09.2021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B000"/>
                </a:solidFill>
              </a:defRPr>
            </a:lvl1pPr>
          </a:lstStyle>
          <a:p>
            <a:fld id="{9EC71654-96A5-4280-94F3-931C61A9F9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79" r:id="rId5"/>
    <p:sldLayoutId id="2147483661" r:id="rId6"/>
    <p:sldLayoutId id="2147483662" r:id="rId7"/>
    <p:sldLayoutId id="2147483663" r:id="rId8"/>
    <p:sldLayoutId id="2147483654" r:id="rId9"/>
    <p:sldLayoutId id="2147483664" r:id="rId10"/>
    <p:sldLayoutId id="2147483665" r:id="rId11"/>
    <p:sldLayoutId id="2147483669" r:id="rId12"/>
    <p:sldLayoutId id="2147483678" r:id="rId13"/>
    <p:sldLayoutId id="2147483680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672" r:id="rId20"/>
    <p:sldLayoutId id="2147483673" r:id="rId21"/>
    <p:sldLayoutId id="2147483682" r:id="rId22"/>
    <p:sldLayoutId id="2147483684" r:id="rId23"/>
    <p:sldLayoutId id="2147483760" r:id="rId24"/>
    <p:sldLayoutId id="2147483751" r:id="rId25"/>
    <p:sldLayoutId id="2147483758" r:id="rId26"/>
    <p:sldLayoutId id="2147483719" r:id="rId27"/>
    <p:sldLayoutId id="2147483725" r:id="rId28"/>
    <p:sldLayoutId id="2147483726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Vollkorn SemiBold" panose="00000700000000000000" pitchFamily="2" charset="0"/>
          <a:ea typeface="Vollkorn SemiBold" panose="000007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82220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4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2"/>
                </a:solidFill>
              </a:defRPr>
            </a:lvl1pPr>
          </a:lstStyle>
          <a:p>
            <a:pPr defTabSz="1219170"/>
            <a:fld id="{76C316A5-21F1-458B-B6F2-7D01BD78A7F6}" type="datetimeFigureOut">
              <a:rPr lang="ru-RU" smtClean="0">
                <a:solidFill>
                  <a:srgbClr val="0B5394"/>
                </a:solidFill>
              </a:rPr>
              <a:pPr defTabSz="1219170"/>
              <a:t>19.09.2021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4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2"/>
                </a:solidFill>
              </a:defRPr>
            </a:lvl1pPr>
          </a:lstStyle>
          <a:p>
            <a:pPr defTabSz="1219170"/>
            <a:endParaRPr lang="ru-RU">
              <a:solidFill>
                <a:srgbClr val="0B53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</a:defRPr>
            </a:lvl1pPr>
          </a:lstStyle>
          <a:p>
            <a:pPr defTabSz="1219170"/>
            <a:fld id="{31028A62-B8EA-4553-9655-8BFC318BDB96}" type="slidenum">
              <a:rPr lang="ru-RU" smtClean="0">
                <a:solidFill>
                  <a:srgbClr val="0B5394"/>
                </a:solidFill>
              </a:rPr>
              <a:pPr defTabSz="1219170"/>
              <a:t>‹#›</a:t>
            </a:fld>
            <a:endParaRPr lang="ru-RU">
              <a:solidFill>
                <a:srgbClr val="0B539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8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7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FFFFF"/>
          </a:solidFill>
          <a:latin typeface="Vollkorn" pitchFamily="2" charset="0"/>
          <a:ea typeface="Vollkorn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51" indent="-365751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68331" indent="-365751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933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0855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67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523962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950671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33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377381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2804090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3230799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3657509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onic.info/" TargetMode="Externa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elibrary.ru/item.asp?id=42331417" TargetMode="Externa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library.ru/item.asp?id=40441722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elibrary.ru/item.asp?id=38203887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elibrary.ru/item.asp?id=35447972" TargetMode="Externa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elibrary.ru/item.asp?id=45631037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448038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elibrary.ru/item.asp?id=45774107" TargetMode="Externa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elibrary.ru/item.asp?id=4310047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shop.socionic.info/socionics-management" TargetMode="Externa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123@socionic.info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socionic.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3445" y="1936923"/>
            <a:ext cx="10363200" cy="1780108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dirty="0">
                <a:solidFill>
                  <a:srgbClr val="FFC000"/>
                </a:solidFill>
                <a:latin typeface="Vollkorn Black" panose="00000A00000000000000" pitchFamily="2" charset="0"/>
                <a:ea typeface="Vollkorn Black" panose="00000A00000000000000" pitchFamily="2" charset="0"/>
              </a:rPr>
              <a:t>Методы </a:t>
            </a:r>
            <a:r>
              <a:rPr lang="ru-RU" dirty="0" smtClean="0">
                <a:solidFill>
                  <a:srgbClr val="FFC000"/>
                </a:solidFill>
                <a:latin typeface="Vollkorn Black" panose="00000A00000000000000" pitchFamily="2" charset="0"/>
                <a:ea typeface="Vollkorn Black" panose="00000A00000000000000" pitchFamily="2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Vollkorn Black" panose="00000A00000000000000" pitchFamily="2" charset="0"/>
                <a:ea typeface="Vollkorn Black" panose="00000A00000000000000" pitchFamily="2" charset="0"/>
              </a:rPr>
            </a:br>
            <a:r>
              <a:rPr lang="ru-RU" dirty="0" smtClean="0">
                <a:solidFill>
                  <a:srgbClr val="FFC000"/>
                </a:solidFill>
                <a:latin typeface="Vollkorn Black" panose="00000A00000000000000" pitchFamily="2" charset="0"/>
                <a:ea typeface="Vollkorn Black" panose="00000A00000000000000" pitchFamily="2" charset="0"/>
              </a:rPr>
              <a:t>практической </a:t>
            </a:r>
            <a:r>
              <a:rPr lang="ru-RU" dirty="0">
                <a:solidFill>
                  <a:srgbClr val="FFC000"/>
                </a:solidFill>
                <a:latin typeface="Vollkorn Black" panose="00000A00000000000000" pitchFamily="2" charset="0"/>
                <a:ea typeface="Vollkorn Black" panose="00000A00000000000000" pitchFamily="2" charset="0"/>
              </a:rPr>
              <a:t>соционики </a:t>
            </a:r>
            <a:r>
              <a:rPr lang="ru-RU" dirty="0" smtClean="0">
                <a:solidFill>
                  <a:srgbClr val="FFC000"/>
                </a:solidFill>
                <a:latin typeface="Franklin Gothic Demi Cond" pitchFamily="34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Franklin Gothic Demi Cond" pitchFamily="34" charset="0"/>
              </a:rPr>
            </a:br>
            <a:r>
              <a:rPr lang="ru-RU" sz="5333" dirty="0" smtClean="0">
                <a:latin typeface="Franklin Gothic Demi Cond" pitchFamily="34" charset="0"/>
              </a:rPr>
              <a:t>в подборе </a:t>
            </a:r>
            <a:r>
              <a:rPr lang="ru-RU" sz="5333" dirty="0">
                <a:latin typeface="Franklin Gothic Demi Cond" pitchFamily="34" charset="0"/>
              </a:rPr>
              <a:t>персонала </a:t>
            </a:r>
            <a:r>
              <a:rPr lang="ru-RU" sz="5333" dirty="0" smtClean="0">
                <a:latin typeface="Franklin Gothic Demi Cond" pitchFamily="34" charset="0"/>
              </a:rPr>
              <a:t/>
            </a:r>
            <a:br>
              <a:rPr lang="ru-RU" sz="5333" dirty="0" smtClean="0">
                <a:latin typeface="Franklin Gothic Demi Cond" pitchFamily="34" charset="0"/>
              </a:rPr>
            </a:br>
            <a:r>
              <a:rPr lang="ru-RU" sz="5333" dirty="0" smtClean="0">
                <a:latin typeface="Franklin Gothic Demi Cond" pitchFamily="34" charset="0"/>
              </a:rPr>
              <a:t>и </a:t>
            </a:r>
            <a:r>
              <a:rPr lang="ru-RU" sz="5333" dirty="0">
                <a:latin typeface="Franklin Gothic Demi Cond" pitchFamily="34" charset="0"/>
              </a:rPr>
              <a:t>эффективном </a:t>
            </a:r>
            <a:r>
              <a:rPr lang="ru-RU" sz="5333" dirty="0" smtClean="0">
                <a:latin typeface="Franklin Gothic Demi Cond" pitchFamily="34" charset="0"/>
              </a:rPr>
              <a:t>менеджменте</a:t>
            </a:r>
            <a:endParaRPr lang="ru-RU" sz="5333" dirty="0">
              <a:solidFill>
                <a:srgbClr val="FFC000"/>
              </a:solidFill>
              <a:latin typeface="Franklin Gothic Demi Cond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71531" y="4101076"/>
            <a:ext cx="8534400" cy="1248137"/>
          </a:xfrm>
        </p:spPr>
        <p:txBody>
          <a:bodyPr>
            <a:normAutofit fontScale="77500" lnSpcReduction="20000"/>
          </a:bodyPr>
          <a:lstStyle/>
          <a:p>
            <a:r>
              <a:rPr lang="ru-RU" sz="3733" b="1" dirty="0" smtClean="0">
                <a:solidFill>
                  <a:srgbClr val="FFC000"/>
                </a:solidFill>
                <a:latin typeface="Vollkorn" pitchFamily="2" charset="0"/>
                <a:ea typeface="Vollkorn" pitchFamily="2" charset="0"/>
              </a:rPr>
              <a:t>Александр Букалов, </a:t>
            </a:r>
            <a:r>
              <a:rPr lang="ru-RU" sz="3733" b="1" dirty="0">
                <a:solidFill>
                  <a:srgbClr val="FFC000"/>
                </a:solidFill>
                <a:latin typeface="Vollkorn" pitchFamily="2" charset="0"/>
                <a:ea typeface="Vollkorn" pitchFamily="2" charset="0"/>
              </a:rPr>
              <a:t>Ольга </a:t>
            </a:r>
            <a:r>
              <a:rPr lang="ru-RU" sz="3733" b="1" dirty="0" smtClean="0">
                <a:solidFill>
                  <a:srgbClr val="FFC000"/>
                </a:solidFill>
                <a:latin typeface="Vollkorn" pitchFamily="2" charset="0"/>
                <a:ea typeface="Vollkorn" pitchFamily="2" charset="0"/>
              </a:rPr>
              <a:t>Карпенко</a:t>
            </a:r>
            <a:endParaRPr lang="en-US" sz="3733" b="1" dirty="0">
              <a:solidFill>
                <a:srgbClr val="FFC000"/>
              </a:solidFill>
              <a:latin typeface="Vollkorn" pitchFamily="2" charset="0"/>
              <a:ea typeface="Vollkorn" pitchFamily="2" charset="0"/>
            </a:endParaRPr>
          </a:p>
          <a:p>
            <a:r>
              <a:rPr lang="ru-RU" sz="3467" i="1" dirty="0">
                <a:latin typeface="Vollkorn" pitchFamily="2" charset="0"/>
                <a:ea typeface="Vollkorn" pitchFamily="2" charset="0"/>
              </a:rPr>
              <a:t>Международный институт соционики</a:t>
            </a:r>
          </a:p>
          <a:p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  <a:hlinkClick r:id="rId2"/>
              </a:rPr>
              <a:t>https://socionic.info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59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rushType" pitchFamily="2" charset="0"/>
              </a:rPr>
              <a:t>Применение </a:t>
            </a:r>
            <a:r>
              <a:rPr lang="ru-RU" dirty="0" err="1" smtClean="0">
                <a:latin typeface="BrushType" pitchFamily="2" charset="0"/>
              </a:rPr>
              <a:t>социотипирования</a:t>
            </a:r>
            <a:r>
              <a:rPr lang="ru-RU" dirty="0" smtClean="0">
                <a:latin typeface="BrushType" pitchFamily="2" charset="0"/>
              </a:rPr>
              <a:t> как инновационного </a:t>
            </a:r>
            <a:br>
              <a:rPr lang="ru-RU" dirty="0" smtClean="0">
                <a:latin typeface="BrushType" pitchFamily="2" charset="0"/>
              </a:rPr>
            </a:br>
            <a:r>
              <a:rPr lang="ru-RU" dirty="0" smtClean="0">
                <a:latin typeface="BrushType" pitchFamily="2" charset="0"/>
              </a:rPr>
              <a:t>социально-психологического направления отбора персонала</a:t>
            </a:r>
            <a:endParaRPr lang="ru-RU" dirty="0">
              <a:latin typeface="BrushType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440" y="1522000"/>
            <a:ext cx="10514012" cy="30613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www.elibrary.ru/item.asp?id=42331417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376" y="1975104"/>
            <a:ext cx="8863584" cy="44109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/>
              <a:t>Соционика (или </a:t>
            </a:r>
            <a:r>
              <a:rPr lang="ru-RU" sz="1800" dirty="0" err="1"/>
              <a:t>социотипирование</a:t>
            </a:r>
            <a:r>
              <a:rPr lang="ru-RU" sz="1800" dirty="0"/>
              <a:t>) – современная концепция определения типов личности и анализа взаимоотношений между ними. Изначально для становления данной модели использовалась психологическая модель </a:t>
            </a:r>
            <a:r>
              <a:rPr lang="ru-RU" sz="1800" dirty="0" err="1"/>
              <a:t>К.Юнга</a:t>
            </a:r>
            <a:r>
              <a:rPr lang="ru-RU" sz="1800" dirty="0"/>
              <a:t>, но позднее многие психологи и социологи внесли свой вклад в развитие данной теории. </a:t>
            </a:r>
            <a:endParaRPr lang="ru-RU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/>
              <a:t>Одной из наиболее привлекательных методик психологического тестирования является методика </a:t>
            </a:r>
            <a:r>
              <a:rPr lang="ru-RU" sz="1800" dirty="0" err="1"/>
              <a:t>психотипирования</a:t>
            </a:r>
            <a:r>
              <a:rPr lang="ru-RU" sz="1800" dirty="0"/>
              <a:t> соционики. Соционика изучает не психологический портрет человека, а Тип его Информационного Метаболизма (сокращенно – ТИМ), который определяет аспекты восприятия и обработки информации человеком из окружающего мира. </a:t>
            </a:r>
            <a:endParaRPr lang="ru-RU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 smtClean="0"/>
              <a:t>… </a:t>
            </a:r>
            <a:r>
              <a:rPr lang="ru-RU" sz="1800" dirty="0"/>
              <a:t>зная ТИМ кандидата, мы можем понять, как он думает и каковы будут его реакции на те или иные факторы-раздражители. Люди, которые имеют один Тип Информационного Метаболизма, как правило, демонстрируют схожее поведение в определенных условиях, при приятии решений и реализации задач руководствуются одними и теми же личностными мотивами. Также стоит отметить, что каждый представитель определенного ТИМа примерно схоже взаимодействует с представителями другого ТИМа, что определяет их интертипные отношения, при анализе социально-психологического климата. Исходя из вышесказанного, для каждого ТИМа можно дать свои рекомендации по взаимодействию с окружением, профессиональному росту и личностным аспектам.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10</a:t>
            </a:fld>
            <a:endParaRPr lang="ru-RU" noProof="0" dirty="0"/>
          </a:p>
        </p:txBody>
      </p:sp>
      <p:pic>
        <p:nvPicPr>
          <p:cNvPr id="2052" name="Picture 4" descr="https://www.elibrary.ru/titles/50652/50652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19" y="2072640"/>
            <a:ext cx="1949003" cy="27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32" y="112331"/>
            <a:ext cx="11375136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rushType" pitchFamily="2" charset="0"/>
              </a:rPr>
              <a:t>Изучение структуры </a:t>
            </a:r>
            <a:r>
              <a:rPr lang="ru-RU" dirty="0" err="1" smtClean="0">
                <a:latin typeface="BrushType" pitchFamily="2" charset="0"/>
              </a:rPr>
              <a:t>социотипов</a:t>
            </a:r>
            <a:r>
              <a:rPr lang="ru-RU" dirty="0" smtClean="0">
                <a:latin typeface="BrushType" pitchFamily="2" charset="0"/>
              </a:rPr>
              <a:t> работников сферы туризма </a:t>
            </a:r>
            <a:br>
              <a:rPr lang="ru-RU" dirty="0" smtClean="0">
                <a:latin typeface="BrushType" pitchFamily="2" charset="0"/>
              </a:rPr>
            </a:br>
            <a:r>
              <a:rPr lang="ru-RU" dirty="0" smtClean="0">
                <a:latin typeface="BrushType" pitchFamily="2" charset="0"/>
              </a:rPr>
              <a:t>как основа совершенствования кадрового обеспечения рекреационной отрасли</a:t>
            </a:r>
            <a:endParaRPr lang="ru-RU" dirty="0">
              <a:latin typeface="BrushType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376" y="1350614"/>
            <a:ext cx="10514012" cy="30613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www.elibrary.ru/item.asp?id=40441722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376" y="1702562"/>
            <a:ext cx="8067088" cy="4389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проведено </a:t>
            </a:r>
            <a:r>
              <a:rPr lang="ru-RU" sz="1800" dirty="0"/>
              <a:t>соционическое типирование </a:t>
            </a:r>
            <a:r>
              <a:rPr lang="ru-RU" sz="1800" dirty="0" smtClean="0"/>
              <a:t>... (работники индустрии туризма, а также студенты кафедры туризма факультета географии, геоэкологии и туризма) … - 117 </a:t>
            </a:r>
            <a:r>
              <a:rPr lang="ru-RU" sz="1800" dirty="0"/>
              <a:t>человек.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Наиболее </a:t>
            </a:r>
            <a:r>
              <a:rPr lang="ru-RU" sz="1800" dirty="0"/>
              <a:t>часто встречающийся тип информационного метаболизма в группе опрошенных — это </a:t>
            </a:r>
            <a:r>
              <a:rPr lang="ru-RU" sz="1800" dirty="0" smtClean="0"/>
              <a:t>сенсорно-логический </a:t>
            </a:r>
            <a:r>
              <a:rPr lang="ru-RU" sz="1800" dirty="0"/>
              <a:t>интроверт </a:t>
            </a:r>
            <a:r>
              <a:rPr lang="ru-RU" sz="1800" dirty="0" smtClean="0"/>
              <a:t>(СЛИ </a:t>
            </a:r>
            <a:r>
              <a:rPr lang="ru-RU" sz="1800" dirty="0"/>
              <a:t>или </a:t>
            </a:r>
            <a:r>
              <a:rPr lang="ru-RU" sz="1800" i="1" dirty="0"/>
              <a:t>Мастер</a:t>
            </a:r>
            <a:r>
              <a:rPr lang="ru-RU" sz="1800" dirty="0"/>
              <a:t>) 16 человек или 14% от общего числа и сенсорно-этический экстраверт (СЭЭ или </a:t>
            </a:r>
            <a:r>
              <a:rPr lang="ru-RU" sz="1800" i="1" dirty="0"/>
              <a:t>Политик</a:t>
            </a:r>
            <a:r>
              <a:rPr lang="ru-RU" sz="1800" dirty="0"/>
              <a:t>) 15 человек или 13 % от общего числа.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СЛИ </a:t>
            </a:r>
            <a:r>
              <a:rPr lang="ru-RU" sz="1800" dirty="0" smtClean="0"/>
              <a:t>- </a:t>
            </a:r>
            <a:r>
              <a:rPr lang="ru-RU" sz="1800" dirty="0"/>
              <a:t>в основном менеджеры по туризму и студенты, а экскурсоводов такого типа среди опрошенных не обнаружено. Это связано с тем, что СЛИ — интроверт, для него характерна и более приятна офисная работа, он является хорошим исполнительным и ответственным сотрудником фирмы. Студенты СЛИ отмечали, что одним из факторов выбора кафедры туризма при поступлении стало желание ходить в походы, отправляться в путешествия. Всё это объясняется их базовой функцией — сенсорикой ощущений. В то же время, среди экскурсоводов было три Политика, что объясняется их экстраверсией и этикой. Они эмоциональны, легко находят общий язык с людьми, с интересом подают информацию. При этом благодаря волевой сенсорике, им не составляет труда организовать экскурсионную группу.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11</a:t>
            </a:fld>
            <a:endParaRPr lang="ru-RU" noProof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408464" y="2338388"/>
            <a:ext cx="2691859" cy="38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59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rushType" pitchFamily="2" charset="0"/>
              </a:rPr>
              <a:t>Соционика как элемент практической психологии </a:t>
            </a:r>
            <a:br>
              <a:rPr lang="ru-RU" dirty="0" smtClean="0">
                <a:latin typeface="BrushType" pitchFamily="2" charset="0"/>
              </a:rPr>
            </a:br>
            <a:r>
              <a:rPr lang="ru-RU" dirty="0" smtClean="0">
                <a:latin typeface="BrushType" pitchFamily="2" charset="0"/>
              </a:rPr>
              <a:t>в управлении персоналом в экономической сфере</a:t>
            </a:r>
            <a:endParaRPr lang="ru-RU" dirty="0">
              <a:latin typeface="BrushType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440" y="1522000"/>
            <a:ext cx="10514012" cy="30613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www.elibrary.ru/item.asp?id=38203887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376" y="1975104"/>
            <a:ext cx="8534400" cy="441090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/>
              <a:t>исследование проводилось в рамках небольшой социальной группы одного из отделения МФЦ города Москвы. Типирование – это процесс определения ТИМа человека. Для верности результата важно правильно определить выборку. </a:t>
            </a:r>
            <a:endParaRPr lang="ru-RU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 smtClean="0"/>
              <a:t>Можно </a:t>
            </a:r>
            <a:r>
              <a:rPr lang="ru-RU" sz="1800" dirty="0"/>
              <a:t>отлично рассмотреть контраст между </a:t>
            </a:r>
            <a:r>
              <a:rPr lang="ru-RU" sz="1800" dirty="0" err="1"/>
              <a:t>ТИМами</a:t>
            </a:r>
            <a:r>
              <a:rPr lang="ru-RU" sz="1800" dirty="0"/>
              <a:t> и динамику их отношений, если взять группу из 6 человек. Был проведен анализ и определен ТИМ каждого представителя выбранной группы. Итак, Татьяна – заведующий филиала, Драйзер. Юлия – начальник отдела, Максим. Анна – старший делопроизводитель, Гексли. Алина – старший делопроизводитель, Габен. Елена – старший делопроизводитель, Жуков. Оксана – стажер, </a:t>
            </a:r>
            <a:r>
              <a:rPr lang="ru-RU" sz="1800" dirty="0" smtClean="0"/>
              <a:t>Есенин.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 smtClean="0"/>
              <a:t>Пример</a:t>
            </a:r>
            <a:r>
              <a:rPr lang="ru-RU" sz="1800" dirty="0" smtClean="0"/>
              <a:t>: Юлия </a:t>
            </a:r>
            <a:r>
              <a:rPr lang="ru-RU" sz="1800" dirty="0"/>
              <a:t>– еще один представитель развитой черной сенсорики в комплекте с интроверсией. При разборе результатов работы подчиненных она старается выбирать пассивную позицию, но в случае необходимости всегда делает строжайший выговор. Белую логику было чуть сложнее заметить [2]. Но грамотный и хладнокровный подход к посетителям сразу расставил все по своим местам. При консультировании клиентов МФЦ она точна в формулировках и обычно избегает сильного эмоционального контакта.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12</a:t>
            </a:fld>
            <a:endParaRPr lang="ru-RU" noProof="0" dirty="0"/>
          </a:p>
        </p:txBody>
      </p:sp>
      <p:pic>
        <p:nvPicPr>
          <p:cNvPr id="3074" name="Picture 2" descr="https://www.elibrary.ru/titles/57320/%D0%9E%D0%B1%D0%BB%D0%BE%D0%B6%D0%BA%D0%B0%20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77" y="2093118"/>
            <a:ext cx="2714985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rushType" pitchFamily="2" charset="0"/>
              </a:rPr>
              <a:t>ИСПОЛЬЗОВАНИЕ СОЦИОНИКИ ПРИ РЕШЕНИИ ЗАДАЧ </a:t>
            </a:r>
            <a:r>
              <a:rPr lang="ru-RU" dirty="0" smtClean="0">
                <a:latin typeface="BrushType" pitchFamily="2" charset="0"/>
              </a:rPr>
              <a:t/>
            </a:r>
            <a:br>
              <a:rPr lang="ru-RU" dirty="0" smtClean="0">
                <a:latin typeface="BrushType" pitchFamily="2" charset="0"/>
              </a:rPr>
            </a:br>
            <a:r>
              <a:rPr lang="ru-RU" dirty="0" smtClean="0">
                <a:latin typeface="BrushType" pitchFamily="2" charset="0"/>
              </a:rPr>
              <a:t>ПО </a:t>
            </a:r>
            <a:r>
              <a:rPr lang="ru-RU" dirty="0">
                <a:latin typeface="BrushType" pitchFamily="2" charset="0"/>
              </a:rPr>
              <a:t>СНИЖЕНИЮ ТРАВМАТИЗМА НА ПРЕДПРИЯТИЯХ ЭЛЕКТРОЭНЕРГЕТИКИ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357314"/>
            <a:ext cx="10244328" cy="50006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www.elibrary.ru/item.asp?id=35447972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2336" y="1857375"/>
            <a:ext cx="8351519" cy="48641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Соционика… позволяет </a:t>
            </a:r>
            <a:r>
              <a:rPr lang="ru-RU" dirty="0"/>
              <a:t>определить пригодность личности для выполнения роли в производственном процессе. Проанализированы статистические данные травматизма в электроэнергетике. Исследованы причины травматизма, типология и половозрастная структура травматизма. Одной из основных причин возникновения несчастных случаев является отсутствие нужных критериев при подборе руководителей низшего и среднего звена.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показывают результаты соционического тестирования, безопасность труда повышается, если непосредственное управление производственными процессами осуществляют люди, которые по особенностям своей психики являются логико-сенсорными интровертами. Они способны ориентироваться в быстро меняющуюся ситуацию и в кратчайшие сроки принимать адекватное решение. Логико-сенсорные интроверты бескомпромиссны, придерживаются субординации и не терпят возражений. Вместе с тем люди данного типа не являются рассуждающими исполнителями. Логико-сенсорные интроверты обладают хорошим аналитическим мышлением и развитой логикой. Они способны главное и отсечь второстепенное, реально оценивают практические возможности своей деятельности, не игнорируют возможности альтернативных решений. Их важное качество заключается в способности оперативно передавать информацию своим подчиненным и чутко воспринимать их ответную реакцию. Работа логико-сенсорных интровертов наиболее эффективных эффективна, если подчиненных не превышает 8… 10 человек. Поэтому, их рекомендовать на должности руководителей подразделений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18.09.2021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37-я Международная конференция по соционике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13</a:t>
            </a:fld>
            <a:endParaRPr lang="ru-RU" noProof="0" dirty="0"/>
          </a:p>
        </p:txBody>
      </p:sp>
      <p:pic>
        <p:nvPicPr>
          <p:cNvPr id="1026" name="Picture 2" descr="https://www.elibrary.ru/titles/8518/%D0%9E%D0%B1%D0%BB%D0%BE%D0%B6%D0%BA%D0%B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50" y="2338388"/>
            <a:ext cx="2685950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5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6" y="112331"/>
            <a:ext cx="11655552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rushType" pitchFamily="2" charset="0"/>
              </a:rPr>
              <a:t>ПОВЫШЕНИЕ ЭФФЕКТИВНОСТИ РАБОТОСПОСОБНОСТИ СЛУЖБЫ ПОЖАРОТУШЕНИЯ </a:t>
            </a:r>
            <a:r>
              <a:rPr lang="ru-RU" dirty="0" smtClean="0">
                <a:latin typeface="BrushType" pitchFamily="2" charset="0"/>
              </a:rPr>
              <a:t/>
            </a:r>
            <a:br>
              <a:rPr lang="ru-RU" dirty="0" smtClean="0">
                <a:latin typeface="BrushType" pitchFamily="2" charset="0"/>
              </a:rPr>
            </a:br>
            <a:r>
              <a:rPr lang="ru-RU" dirty="0" smtClean="0">
                <a:latin typeface="BrushType" pitchFamily="2" charset="0"/>
              </a:rPr>
              <a:t>НА </a:t>
            </a:r>
            <a:r>
              <a:rPr lang="ru-RU" dirty="0">
                <a:latin typeface="BrushType" pitchFamily="2" charset="0"/>
              </a:rPr>
              <a:t>ОСНОВЕ ТИПОВ ИНФОРМАЦИОННОГО МЕТАБОЛИЗМА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376" y="1350614"/>
            <a:ext cx="10514012" cy="30613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www.elibrary.ru/item.asp?id=45631037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376" y="1702562"/>
            <a:ext cx="8067088" cy="4389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Предложен новый метод отбора кандидатов в систему Государственной противопожарной службы МЧС России и переформирование уже существующих коллективов с учётом типов информационного метаболизма. Метод позволит формировать устойчивые коллективы с оптимальным социально-психологическим климатом и высокой работоспособностью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Чтобы не тратить время на продолжительное изучение персонала, а максимально быстро выявить сильные стороны каждого сотрудника, в результате чего получить высокую производительность </a:t>
            </a:r>
            <a:r>
              <a:rPr lang="ru-RU" sz="1800" dirty="0" smtClean="0"/>
              <a:t>труда, </a:t>
            </a:r>
            <a:r>
              <a:rPr lang="ru-RU" sz="1800" dirty="0"/>
              <a:t>необходимо при приеме на службу определять соционический тип личности. </a:t>
            </a:r>
            <a:r>
              <a:rPr lang="ru-RU" sz="1800" dirty="0" err="1"/>
              <a:t>Психоинформационный</a:t>
            </a:r>
            <a:r>
              <a:rPr lang="ru-RU" sz="1800" dirty="0"/>
              <a:t> подход позволяет целенаправленно формировать наиболее устойчивые коллективы с оптимальным </a:t>
            </a:r>
            <a:r>
              <a:rPr lang="ru-RU" sz="1800" dirty="0" smtClean="0"/>
              <a:t>социально-психологическим </a:t>
            </a:r>
            <a:r>
              <a:rPr lang="ru-RU" sz="1800" dirty="0"/>
              <a:t>климатом и высокой работоспособностью. Кроме того, соционическая классификация позволяет говорить о мотивации, ценностях, общем направлении поведения человека.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14</a:t>
            </a:fld>
            <a:endParaRPr lang="ru-RU" noProof="0" dirty="0"/>
          </a:p>
        </p:txBody>
      </p:sp>
      <p:pic>
        <p:nvPicPr>
          <p:cNvPr id="3076" name="Picture 4" descr="https://www.elibrary.ru/titles/50987/SB_2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47" y="2338388"/>
            <a:ext cx="2727093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rushType" pitchFamily="2" charset="0"/>
              </a:rPr>
              <a:t>МОДЕЛИРОВАНИЕ ПРОЦЕССА РАСПРОСТРАНЕНИЯ ИНФОРМАЦИИ </a:t>
            </a:r>
            <a:r>
              <a:rPr lang="ru-RU" dirty="0" smtClean="0">
                <a:latin typeface="BrushType" pitchFamily="2" charset="0"/>
              </a:rPr>
              <a:t/>
            </a:r>
            <a:br>
              <a:rPr lang="ru-RU" dirty="0" smtClean="0">
                <a:latin typeface="BrushType" pitchFamily="2" charset="0"/>
              </a:rPr>
            </a:br>
            <a:r>
              <a:rPr lang="ru-RU" dirty="0" smtClean="0">
                <a:latin typeface="BrushType" pitchFamily="2" charset="0"/>
              </a:rPr>
              <a:t>В </a:t>
            </a:r>
            <a:r>
              <a:rPr lang="ru-RU" dirty="0">
                <a:latin typeface="BrushType" pitchFamily="2" charset="0"/>
              </a:rPr>
              <a:t>СОЦИАЛЬНОЙ СЕТИ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88729"/>
            <a:ext cx="10514012" cy="65722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www.elibrary.ru/item.asp?id=44803827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102913"/>
            <a:ext cx="8060372" cy="11493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Построена модель социальной сети позволяющая проводить исследование распространения информации с учетом психофизиологических особенностей агента. Предложены коэффициенты приема и передачи информации, зависящие от типа личности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18.09.2021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37-я Международная конференция по соционике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15</a:t>
            </a:fld>
            <a:endParaRPr lang="ru-RU" noProof="0" dirty="0"/>
          </a:p>
        </p:txBody>
      </p:sp>
      <p:pic>
        <p:nvPicPr>
          <p:cNvPr id="2050" name="Picture 2" descr="9111.gif (100×133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522" y="1331769"/>
            <a:ext cx="1492071" cy="19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36612" y="33162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E3ADA"/>
                </a:solidFill>
                <a:latin typeface="Bookman Old Style" panose="02050604050505020204" pitchFamily="18" charset="0"/>
                <a:ea typeface="Vollkorn SemiBold" panose="00000700000000000000" pitchFamily="2" charset="0"/>
                <a:cs typeface="+mj-cs"/>
              </a:defRPr>
            </a:lvl1pPr>
          </a:lstStyle>
          <a:p>
            <a:r>
              <a:rPr lang="ru-RU" dirty="0">
                <a:solidFill>
                  <a:schemeClr val="accent3">
                    <a:lumMod val="75000"/>
                    <a:lumOff val="25000"/>
                  </a:schemeClr>
                </a:solidFill>
                <a:latin typeface="BrushType" pitchFamily="2" charset="0"/>
              </a:rPr>
              <a:t>МОДЕЛЬ ВЗАИМОДЕЙСТВИЯ АГЕНТОВ В СОЦИАЛЬНОЙ СЕТИ </a:t>
            </a:r>
            <a:r>
              <a:rPr lang="ru-RU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BrushType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BrushType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BrushType" pitchFamily="2" charset="0"/>
              </a:rPr>
              <a:t>С </a:t>
            </a:r>
            <a:r>
              <a:rPr lang="ru-RU" dirty="0">
                <a:solidFill>
                  <a:schemeClr val="accent3">
                    <a:lumMod val="75000"/>
                    <a:lumOff val="25000"/>
                  </a:schemeClr>
                </a:solidFill>
                <a:latin typeface="BrushType" pitchFamily="2" charset="0"/>
              </a:rPr>
              <a:t>УЧЕТОМ ИХ ПСИХОФИЗИОЛОГИЧЕСКИХ ОСОБЕННОСТЕЙ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835024" y="4339828"/>
            <a:ext cx="10514012" cy="657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www.elibrary.ru/item.asp?id=45774107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835024" y="5054012"/>
            <a:ext cx="8060372" cy="1149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Построена модель социальной сети позволяющая проводить исследование распространения информации с учетом психофизиологических особенностей агента. Предложены коэффициенты приема и передачи информации, зависящие от типа личности</a:t>
            </a:r>
            <a:endParaRPr lang="ru-RU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76625" y="3821113"/>
            <a:ext cx="55245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4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15" y="3596404"/>
            <a:ext cx="5250580" cy="1130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599"/>
            <a:ext cx="10515600" cy="11664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rushType" pitchFamily="2" charset="0"/>
              </a:rPr>
              <a:t>Исследование зависимости влияния соционического типа пользователя социальной сети на его поведение в социальной сети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rushType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440" y="1522000"/>
            <a:ext cx="10514012" cy="30613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www.elibrary.ru/item.asp?id=43100477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60371" y="1540353"/>
            <a:ext cx="5509755" cy="2056051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18.09.2021</a:t>
            </a:r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37-я Международная конференция по соционике</a:t>
            </a:r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ru-RU" noProof="0" smtClean="0"/>
              <a:t>16</a:t>
            </a:fld>
            <a:endParaRPr lang="ru-RU" noProof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051" y="4281946"/>
            <a:ext cx="5575710" cy="20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56"/>
            <a:ext cx="11593740" cy="7028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Закрытая и открытая модели </a:t>
            </a:r>
            <a:br>
              <a:rPr lang="ru-RU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применения методов соционики</a:t>
            </a:r>
            <a:br>
              <a:rPr lang="ru-RU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в менеджменте и подборе персонала </a:t>
            </a:r>
            <a:endParaRPr lang="ru-RU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04800" y="3328416"/>
            <a:ext cx="11607800" cy="3268936"/>
          </a:xfrm>
        </p:spPr>
        <p:txBody>
          <a:bodyPr>
            <a:normAutofit fontScale="85000" lnSpcReduction="10000"/>
          </a:bodyPr>
          <a:lstStyle/>
          <a:p>
            <a:endParaRPr lang="ru-RU" sz="2400" dirty="0"/>
          </a:p>
          <a:p>
            <a:r>
              <a:rPr lang="ru-RU" dirty="0"/>
              <a:t>При открытой – сотрудничество с руководством и/или менеджерами по персоналу с их обучением основам соционики. </a:t>
            </a:r>
          </a:p>
          <a:p>
            <a:endParaRPr lang="ru-RU" dirty="0"/>
          </a:p>
          <a:p>
            <a:r>
              <a:rPr lang="ru-RU" dirty="0"/>
              <a:t>Закрытая модель – кадровый аудит – </a:t>
            </a:r>
            <a:br>
              <a:rPr lang="ru-RU" dirty="0"/>
            </a:br>
            <a:r>
              <a:rPr lang="ru-RU" dirty="0"/>
              <a:t>«срез» состояния дел, диагностика коллектива в определенный момент с целью вывода из кризиса или решения возникших проблем. </a:t>
            </a:r>
          </a:p>
        </p:txBody>
      </p:sp>
    </p:spTree>
    <p:extLst>
      <p:ext uri="{BB962C8B-B14F-4D97-AF65-F5344CB8AC3E}">
        <p14:creationId xmlns:p14="http://schemas.microsoft.com/office/powerpoint/2010/main" val="3719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99872" y="2157985"/>
            <a:ext cx="11301984" cy="43037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Набор предоставляемых услуг включает:</a:t>
            </a:r>
          </a:p>
          <a:p>
            <a:pPr lvl="1"/>
            <a:r>
              <a:rPr lang="ru-RU" dirty="0" smtClean="0"/>
              <a:t>консультирование руководителя и топ-менеджеров;</a:t>
            </a:r>
          </a:p>
          <a:p>
            <a:pPr lvl="1"/>
            <a:r>
              <a:rPr lang="ru-RU" dirty="0" smtClean="0"/>
              <a:t>подбор персонала на ключевые должности;</a:t>
            </a:r>
          </a:p>
          <a:p>
            <a:pPr lvl="1"/>
            <a:r>
              <a:rPr lang="ru-RU" dirty="0" smtClean="0"/>
              <a:t>создание коллектива под руководителя;</a:t>
            </a:r>
          </a:p>
          <a:p>
            <a:pPr lvl="1"/>
            <a:r>
              <a:rPr lang="ru-RU" dirty="0" smtClean="0"/>
              <a:t>формирование малых и больших подразделений;</a:t>
            </a:r>
          </a:p>
          <a:p>
            <a:pPr lvl="1"/>
            <a:r>
              <a:rPr lang="ru-RU" dirty="0" smtClean="0"/>
              <a:t>работа с кадровым резервом;</a:t>
            </a:r>
          </a:p>
          <a:p>
            <a:pPr lvl="1"/>
            <a:r>
              <a:rPr lang="ru-RU" dirty="0" smtClean="0"/>
              <a:t>консультативная помощь при слиянии и разделении коллективов;</a:t>
            </a:r>
          </a:p>
          <a:p>
            <a:pPr lvl="1"/>
            <a:r>
              <a:rPr lang="ru-RU" dirty="0" smtClean="0"/>
              <a:t>оценка эффективности и слаженности работы команды;</a:t>
            </a:r>
          </a:p>
          <a:p>
            <a:pPr lvl="1"/>
            <a:r>
              <a:rPr lang="ru-RU" dirty="0" smtClean="0"/>
              <a:t>мониторинг изменения ситуации и сопровождение после завершения основного этапа работ;</a:t>
            </a:r>
          </a:p>
          <a:p>
            <a:pPr lvl="1"/>
            <a:r>
              <a:rPr lang="ru-RU" dirty="0" smtClean="0"/>
              <a:t>проведение обучающих тренингов и тренингов сплочения коллектива.</a:t>
            </a:r>
          </a:p>
          <a:p>
            <a:r>
              <a:rPr lang="ru-RU" dirty="0" smtClean="0"/>
              <a:t>Работы проводятся либо очно, либо дистанционно (через </a:t>
            </a:r>
            <a:r>
              <a:rPr lang="en-US" dirty="0" smtClean="0"/>
              <a:t>Zoom, Skype</a:t>
            </a:r>
            <a:r>
              <a:rPr lang="ru-RU" dirty="0" smtClean="0"/>
              <a:t> и др.)</a:t>
            </a:r>
            <a:endParaRPr lang="ru-RU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Соционика для руководителя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88616" y="930965"/>
            <a:ext cx="7798810" cy="5334398"/>
          </a:xfrm>
          <a:solidFill>
            <a:srgbClr val="FFFFFF">
              <a:alpha val="67059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Описаны теория и </a:t>
            </a:r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методы 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практического применения современной соционики и ее технологий для подбора персонала, создания или реорганизации рабочих команд и коллективов. Особое внимание уделено вопросам практической диагностики и определения соционических типов. Авторы — руководители Международного института соционики — строят изложение на основании многолетнего опыта проведения ими консалтинговых работ и тренингов в коллективах 150 компаний, фирм, банков, санаториев, государственных учреждениях ряда стран, включая 50 основных и сопутствующих предприятий и организаций РАО «Газпром» на Крайнем Севере. С многочисленными примерами изложены принципы создания эффективных команд «под руководителя». Такие команды обладают высоким коэффициентом полезного действия, в них достигается естественная психологическая, деловая и информационная совместимость и устойчивость в условиях кризиса. Рассмотрены вопросы соответствия направленности коллектива и реально решаемой задачи. Описаны системы функциональных ролей в коллективе, которые играют важную роль в его работе. Изложена система психологических установок личности по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Бёрну-Букалову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играющих важную для каждой фирмы роль при взаимодействии сотрудников с клиентами и между собой. Книга предназначена для всех, кто практически работает с людьми, практических психологов, организационных консультантов, владельцев бизнеса, руководителей и менеджеров всех уровней.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72" y="-120395"/>
            <a:ext cx="109728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Новая книга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1904" y="338329"/>
            <a:ext cx="7464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2400" b="1" dirty="0">
                <a:solidFill>
                  <a:srgbClr val="FFFFFF"/>
                </a:solidFill>
                <a:latin typeface="Candara"/>
                <a:hlinkClick r:id="rId2"/>
              </a:rPr>
              <a:t>http://shop.socionic.info/socionics-management</a:t>
            </a:r>
            <a:endParaRPr lang="ru-RU" sz="2400" b="1" dirty="0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3" y="907905"/>
            <a:ext cx="3784043" cy="53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Соционика предлагает методы формирования команд, коллективов, подразделений с обеспечением деловой, информационной и психологической совместимости. В ряде случаев возникает необходимость поддержания оптимального кадрового состава в условиях текучки кадров. </a:t>
            </a:r>
            <a:endParaRPr lang="ru-RU" dirty="0" smtClean="0"/>
          </a:p>
          <a:p>
            <a:r>
              <a:rPr lang="ru-RU" dirty="0" smtClean="0"/>
              <a:t>Методы соционики дают возможность указать на «слабые места» коллектива, которые могут спровоцировать проблемы в будущем. С их помощью можно обнаружить узлы реальных и потенциальных конфликтов. </a:t>
            </a:r>
            <a:endParaRPr lang="ru-RU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</a:rPr>
              <a:t>Соционика </a:t>
            </a:r>
            <a:r>
              <a:rPr lang="ru-RU" sz="4800" dirty="0" smtClean="0">
                <a:solidFill>
                  <a:srgbClr val="FFFFFF"/>
                </a:solidFill>
              </a:rPr>
              <a:t>для </a:t>
            </a:r>
            <a:r>
              <a:rPr lang="ru-RU" sz="4800" dirty="0">
                <a:solidFill>
                  <a:srgbClr val="FFFFFF"/>
                </a:solidFill>
              </a:rPr>
              <a:t>формирования </a:t>
            </a:r>
            <a:r>
              <a:rPr lang="ru-RU" sz="4800" dirty="0" smtClean="0">
                <a:solidFill>
                  <a:srgbClr val="FFFFFF"/>
                </a:solidFill>
              </a:rPr>
              <a:t>команд и </a:t>
            </a:r>
            <a:r>
              <a:rPr lang="ru-RU" sz="4800" dirty="0">
                <a:solidFill>
                  <a:srgbClr val="FFFFFF"/>
                </a:solidFill>
              </a:rPr>
              <a:t>коллективов</a:t>
            </a:r>
          </a:p>
        </p:txBody>
      </p:sp>
    </p:spTree>
    <p:extLst>
      <p:ext uri="{BB962C8B-B14F-4D97-AF65-F5344CB8AC3E}">
        <p14:creationId xmlns:p14="http://schemas.microsoft.com/office/powerpoint/2010/main" val="3317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3418" y="2157343"/>
            <a:ext cx="5083527" cy="141698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rushType" pitchFamily="2" charset="0"/>
              </a:rPr>
              <a:t>Спасибо за внимание!</a:t>
            </a:r>
            <a:endParaRPr lang="ru-RU" sz="4800" dirty="0">
              <a:latin typeface="BrushType" pitchFamily="2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19232"/>
          <a:stretch>
            <a:fillRect/>
          </a:stretch>
        </p:blipFill>
        <p:spPr>
          <a:xfrm>
            <a:off x="6484374" y="2803530"/>
            <a:ext cx="4754880" cy="2926080"/>
          </a:xfrm>
        </p:spPr>
      </p:pic>
      <p:sp>
        <p:nvSpPr>
          <p:cNvPr id="6" name="Подзаголовок 6"/>
          <p:cNvSpPr txBox="1">
            <a:spLocks/>
          </p:cNvSpPr>
          <p:nvPr/>
        </p:nvSpPr>
        <p:spPr>
          <a:xfrm>
            <a:off x="6484374" y="1408893"/>
            <a:ext cx="4540440" cy="5031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4267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733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3047924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123</a:t>
            </a:r>
            <a:r>
              <a:rPr lang="en-US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  <a:hlinkClick r:id="rId3"/>
              </a:rPr>
              <a:t>@socionic.info</a:t>
            </a:r>
            <a:r>
              <a:rPr lang="en-US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Bookman Old Style" panose="02050604050505020204" pitchFamily="18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6521688" y="2106211"/>
            <a:ext cx="4540440" cy="50316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4267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733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3047924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ts val="512"/>
              </a:spcBef>
              <a:buClr>
                <a:schemeClr val="accent1"/>
              </a:buClr>
              <a:buFont typeface="Symbol" pitchFamily="18" charset="2"/>
              <a:buNone/>
              <a:defRPr sz="2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  <a:hlinkClick r:id="rId4"/>
              </a:rPr>
              <a:t>https://socionic.info</a:t>
            </a:r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Структура, сбалансированная методами соционики, обладает не только высоким КПД, но и свойствами самоорганизации и самонастройки. Соционика дает возможность реалистично распределить обязанности и полномочия внутри формальной системы управления.</a:t>
            </a:r>
          </a:p>
          <a:p>
            <a:r>
              <a:rPr lang="ru-RU" dirty="0" smtClean="0"/>
              <a:t>Соционику часто используют успешные руководители, которые хотят стать еще более успешными. Другой вариант – руководителю достался чужой, малопонятный коллектив. Фирмы, борющиеся за выживание, мало используют соционику, так как их насущные проблемы закрывают им перспективы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МИС</a:t>
            </a:r>
            <a:endParaRPr lang="ru-RU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1604798"/>
            <a:ext cx="11607800" cy="499255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Менеджмент и подбор персонала - одни из главных сфер применения соционических технологий. Международный институт соционики (МИС) разрабатывает и применяет их с 1991 года. На сегодняшний день МИС провел консалтинг команд менеджеров более 1</a:t>
            </a:r>
            <a:r>
              <a:rPr lang="en-US" dirty="0" smtClean="0"/>
              <a:t>5</a:t>
            </a:r>
            <a:r>
              <a:rPr lang="ru-RU" dirty="0" smtClean="0"/>
              <a:t>0 предприятий, фирм, банков, компаний и государственных организаций Украины, России, Германии, в том числе – 30 предприятий РАО «Газпром» и 20 сопутствующих предприятий в районах Крайнего Севера (Тюменская область).</a:t>
            </a:r>
            <a:endParaRPr lang="en-US" dirty="0" smtClean="0"/>
          </a:p>
          <a:p>
            <a:r>
              <a:rPr lang="ru-RU" dirty="0" smtClean="0"/>
              <a:t>В процессе этих работ нами были получены данные, отражающие распределения соционических типов на разных уровнях управления, в различных сферах деятельности, и т.д. Они позволяют говорить о четком проявлении соционических закономерностей в организации человеческих коллективов.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3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967686" y="5766815"/>
            <a:ext cx="9877777" cy="944563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2711</a:t>
            </a:r>
            <a:r>
              <a:rPr lang="ru-RU" sz="2400" dirty="0"/>
              <a:t>  чел. на 7 уровнях управления, сгруппированных так: </a:t>
            </a:r>
            <a:br>
              <a:rPr lang="ru-RU" sz="2400" dirty="0"/>
            </a:br>
            <a:r>
              <a:rPr lang="ru-RU" sz="2400" dirty="0"/>
              <a:t>1-3 – руководители, 4-7 – подчинённые. </a:t>
            </a:r>
            <a:br>
              <a:rPr lang="ru-RU" sz="2400" dirty="0"/>
            </a:br>
            <a:r>
              <a:rPr lang="ru-RU" sz="2400" dirty="0"/>
              <a:t>Распределение в % от количества представителей конкретного ТИМа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56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FF"/>
                </a:solidFill>
                <a:effectLst/>
              </a:rPr>
              <a:t>Руководители и подчиненные</a:t>
            </a:r>
            <a:endParaRPr lang="ru-RU" sz="6600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82" y="1086295"/>
            <a:ext cx="90162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6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58614"/>
              </p:ext>
            </p:extLst>
          </p:nvPr>
        </p:nvGraphicFramePr>
        <p:xfrm>
          <a:off x="391885" y="22363"/>
          <a:ext cx="11201401" cy="365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755326"/>
              </p:ext>
            </p:extLst>
          </p:nvPr>
        </p:nvGraphicFramePr>
        <p:xfrm>
          <a:off x="391885" y="3543300"/>
          <a:ext cx="11348357" cy="307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1847528" y="6441577"/>
            <a:ext cx="8229600" cy="401291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На диаграмме - количество представителей каждого ТИМа в выборке</a:t>
            </a:r>
          </a:p>
        </p:txBody>
      </p:sp>
    </p:spTree>
    <p:extLst>
      <p:ext uri="{BB962C8B-B14F-4D97-AF65-F5344CB8AC3E}">
        <p14:creationId xmlns:p14="http://schemas.microsoft.com/office/powerpoint/2010/main" val="15027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Соционические «клубы» и сферы деятельности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9"/>
            <a:ext cx="8736550" cy="13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2147351" y="2685877"/>
          <a:ext cx="8136904" cy="39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5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Квадры и сферы деятельности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268760"/>
            <a:ext cx="8755323" cy="153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775520" y="2803199"/>
          <a:ext cx="8424936" cy="375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2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СОЦИОНИКА </a:t>
            </a:r>
            <a:r>
              <a:rPr lang="ru-RU" sz="2800" dirty="0" smtClean="0"/>
              <a:t>И</a:t>
            </a:r>
            <a:r>
              <a:rPr lang="ru-RU" dirty="0" smtClean="0"/>
              <a:t> МЕНЕДЖМЕНТ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Публикации 2020-2021 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8897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Волна">
  <a:themeElements>
    <a:clrScheme name="Другая 5">
      <a:dk1>
        <a:sysClr val="windowText" lastClr="000000"/>
      </a:dk1>
      <a:lt1>
        <a:sysClr val="window" lastClr="FFFFFF"/>
      </a:lt1>
      <a:dk2>
        <a:srgbClr val="0B5394"/>
      </a:dk2>
      <a:lt2>
        <a:srgbClr val="DBF5F9"/>
      </a:lt2>
      <a:accent1>
        <a:srgbClr val="05294A"/>
      </a:accent1>
      <a:accent2>
        <a:srgbClr val="3A9AF0"/>
      </a:accent2>
      <a:accent3>
        <a:srgbClr val="7CBBF5"/>
      </a:accent3>
      <a:accent4>
        <a:srgbClr val="10CF9B"/>
      </a:accent4>
      <a:accent5>
        <a:srgbClr val="7030A0"/>
      </a:accent5>
      <a:accent6>
        <a:srgbClr val="7CCA62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синими сферами</Template>
  <TotalTime>0</TotalTime>
  <Words>1512</Words>
  <Application>Microsoft Office PowerPoint</Application>
  <PresentationFormat>Широкоэкранный</PresentationFormat>
  <Paragraphs>102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Bookman Old Style</vt:lpstr>
      <vt:lpstr>BrushType</vt:lpstr>
      <vt:lpstr>Calibri</vt:lpstr>
      <vt:lpstr>Candara</vt:lpstr>
      <vt:lpstr>Corbel</vt:lpstr>
      <vt:lpstr>Franklin Gothic Demi Cond</vt:lpstr>
      <vt:lpstr>Roboto Condensed</vt:lpstr>
      <vt:lpstr>Symbol</vt:lpstr>
      <vt:lpstr>Tahoma</vt:lpstr>
      <vt:lpstr>Vollkorn</vt:lpstr>
      <vt:lpstr>Vollkorn Black</vt:lpstr>
      <vt:lpstr>Vollkorn SemiBold</vt:lpstr>
      <vt:lpstr>Wingdings</vt:lpstr>
      <vt:lpstr>Тема Office</vt:lpstr>
      <vt:lpstr>Волна</vt:lpstr>
      <vt:lpstr>Методы  практической соционики  в подборе персонала  и эффективном менеджменте</vt:lpstr>
      <vt:lpstr>Соционика для формирования команд и коллективов</vt:lpstr>
      <vt:lpstr>Презентация PowerPoint</vt:lpstr>
      <vt:lpstr>Работы МИС</vt:lpstr>
      <vt:lpstr>Руководители и подчиненные</vt:lpstr>
      <vt:lpstr>Презентация PowerPoint</vt:lpstr>
      <vt:lpstr>Соционические «клубы» и сферы деятельности</vt:lpstr>
      <vt:lpstr>Квадры и сферы деятельности</vt:lpstr>
      <vt:lpstr>СОЦИОНИКА И МЕНЕДЖМЕНТ</vt:lpstr>
      <vt:lpstr>Применение социотипирования как инновационного  социально-психологического направления отбора персонала</vt:lpstr>
      <vt:lpstr>Изучение структуры социотипов работников сферы туризма  как основа совершенствования кадрового обеспечения рекреационной отрасли</vt:lpstr>
      <vt:lpstr>Соционика как элемент практической психологии  в управлении персоналом в экономической сфере</vt:lpstr>
      <vt:lpstr>ИСПОЛЬЗОВАНИЕ СОЦИОНИКИ ПРИ РЕШЕНИИ ЗАДАЧ  ПО СНИЖЕНИЮ ТРАВМАТИЗМА НА ПРЕДПРИЯТИЯХ ЭЛЕКТРОЭНЕРГЕТИКИ</vt:lpstr>
      <vt:lpstr>ПОВЫШЕНИЕ ЭФФЕКТИВНОСТИ РАБОТОСПОСОБНОСТИ СЛУЖБЫ ПОЖАРОТУШЕНИЯ  НА ОСНОВЕ ТИПОВ ИНФОРМАЦИОННОГО МЕТАБОЛИЗМА</vt:lpstr>
      <vt:lpstr>МОДЕЛИРОВАНИЕ ПРОЦЕССА РАСПРОСТРАНЕНИЯ ИНФОРМАЦИИ  В СОЦИАЛЬНОЙ СЕТИ</vt:lpstr>
      <vt:lpstr>Исследование зависимости влияния соционического типа пользователя социальной сети на его поведение в социальной сети</vt:lpstr>
      <vt:lpstr>Закрытая и открытая модели  применения методов соционики в менеджменте и подборе персонала </vt:lpstr>
      <vt:lpstr>Соционика для руководителя</vt:lpstr>
      <vt:lpstr>Новая книга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2021-04-02T05:27:49Z</dcterms:created>
  <dcterms:modified xsi:type="dcterms:W3CDTF">2021-09-19T19:44:09Z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