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86" r:id="rId5"/>
  </p:sldMasterIdLst>
  <p:notesMasterIdLst>
    <p:notesMasterId r:id="rId39"/>
  </p:notesMasterIdLst>
  <p:handoutMasterIdLst>
    <p:handoutMasterId r:id="rId40"/>
  </p:handoutMasterIdLst>
  <p:sldIdLst>
    <p:sldId id="257" r:id="rId6"/>
    <p:sldId id="277" r:id="rId7"/>
    <p:sldId id="278" r:id="rId8"/>
    <p:sldId id="279" r:id="rId9"/>
    <p:sldId id="280" r:id="rId10"/>
    <p:sldId id="281" r:id="rId11"/>
    <p:sldId id="350" r:id="rId12"/>
    <p:sldId id="282" r:id="rId13"/>
    <p:sldId id="322" r:id="rId14"/>
    <p:sldId id="325" r:id="rId15"/>
    <p:sldId id="283" r:id="rId16"/>
    <p:sldId id="284" r:id="rId17"/>
    <p:sldId id="351" r:id="rId18"/>
    <p:sldId id="327" r:id="rId19"/>
    <p:sldId id="323" r:id="rId20"/>
    <p:sldId id="285" r:id="rId21"/>
    <p:sldId id="377" r:id="rId22"/>
    <p:sldId id="360" r:id="rId23"/>
    <p:sldId id="340" r:id="rId24"/>
    <p:sldId id="288" r:id="rId25"/>
    <p:sldId id="356" r:id="rId26"/>
    <p:sldId id="330" r:id="rId27"/>
    <p:sldId id="331" r:id="rId28"/>
    <p:sldId id="361" r:id="rId29"/>
    <p:sldId id="341" r:id="rId30"/>
    <p:sldId id="349" r:id="rId31"/>
    <p:sldId id="345" r:id="rId32"/>
    <p:sldId id="346" r:id="rId33"/>
    <p:sldId id="347" r:id="rId34"/>
    <p:sldId id="348" r:id="rId35"/>
    <p:sldId id="338" r:id="rId36"/>
    <p:sldId id="294" r:id="rId37"/>
    <p:sldId id="295" r:id="rId3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2C7"/>
    <a:srgbClr val="FFB000"/>
    <a:srgbClr val="EEA400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83560" autoAdjust="0"/>
  </p:normalViewPr>
  <p:slideViewPr>
    <p:cSldViewPr snapToGrid="0" showGuides="1">
      <p:cViewPr varScale="1">
        <p:scale>
          <a:sx n="79" d="100"/>
          <a:sy n="79" d="100"/>
        </p:scale>
        <p:origin x="17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19.09.2021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19.09.2021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5CE41-00C8-426C-BE10-4CFED79D19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218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947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27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404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871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217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79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Vollkorn SemiBold" panose="00000700000000000000" pitchFamily="2" charset="0"/>
                <a:ea typeface="Vollkorn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6469778" y="4233582"/>
            <a:ext cx="5011410" cy="1409229"/>
          </a:xfrm>
          <a:prstGeom prst="roundRect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50" y="536469"/>
            <a:ext cx="1953576" cy="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263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0855731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" noProof="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0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  <a:solidFill>
            <a:srgbClr val="FFFFFF">
              <a:alpha val="80000"/>
            </a:srgbClr>
          </a:solidFill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0837862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" noProof="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7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0855731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" noProof="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38" y="267641"/>
            <a:ext cx="6817220" cy="887391"/>
          </a:xfrm>
          <a:noFill/>
        </p:spPr>
        <p:txBody>
          <a:bodyPr wrap="square" rtlCol="0">
            <a:noAutofit/>
          </a:bodyPr>
          <a:lstStyle>
            <a:lvl1pPr>
              <a:defRPr lang="en-US" sz="4000" b="1" cap="none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6282860"/>
            <a:ext cx="1280160" cy="34575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1875" y="1636713"/>
            <a:ext cx="5607050" cy="4186237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26" y="512158"/>
            <a:ext cx="2133600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6282860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50" y="536469"/>
            <a:ext cx="1953576" cy="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quarter" idx="21"/>
          </p:nvPr>
        </p:nvSpPr>
        <p:spPr>
          <a:xfrm>
            <a:off x="431800" y="1487488"/>
            <a:ext cx="11329988" cy="472281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6" y="6409897"/>
            <a:ext cx="121221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1561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53837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ннотация книж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 algn="ctr">
              <a:defRPr sz="3600" b="1">
                <a:solidFill>
                  <a:srgbClr val="1E3ADA"/>
                </a:solidFill>
                <a:latin typeface="Bookman Old Style" panose="02050604050505020204" pitchFamily="18" charset="0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6572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199312" cy="3684587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2338387"/>
            <a:ext cx="3201988" cy="3851276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mtClean="0"/>
              <a:t>18.09.2021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/>
              <a:t>37-я Международная конференция по соционике</a:t>
            </a:r>
            <a:endParaRPr lang="ru-RU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432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80000"/>
              </a:lnSpc>
              <a:defRPr>
                <a:solidFill>
                  <a:srgbClr val="008000"/>
                </a:solidFill>
                <a:latin typeface="BrushType" pitchFamily="2" charset="0"/>
              </a:defRPr>
            </a:lvl1pPr>
          </a:lstStyle>
          <a:p>
            <a:pPr algn="l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0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0775" y="896176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338328"/>
            <a:ext cx="11593740" cy="702885"/>
          </a:xfrm>
        </p:spPr>
        <p:txBody>
          <a:bodyPr>
            <a:noAutofit/>
          </a:bodyPr>
          <a:lstStyle>
            <a:lvl1pPr>
              <a:defRPr sz="4800" b="0">
                <a:latin typeface="Vollkorn" pitchFamily="2" charset="0"/>
                <a:ea typeface="Vollkorn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04800" y="1312321"/>
            <a:ext cx="11607800" cy="5285031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36575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6833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0855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523962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950671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409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тремя 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1358901"/>
            <a:ext cx="3625851" cy="5499100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3810000" y="1358901"/>
            <a:ext cx="8382000" cy="54991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52402"/>
            <a:ext cx="10869611" cy="916287"/>
          </a:xfrm>
        </p:spPr>
        <p:txBody>
          <a:bodyPr rtlCol="0" anchor="b"/>
          <a:lstStyle>
            <a:lvl1pPr>
              <a:defRPr sz="3200">
                <a:latin typeface="+mn-lt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3" y="119269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219170"/>
            <a:fld id="{3AA331C0-133B-4798-8F15-1944E6609C50}" type="datetime1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9170"/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9170"/>
            <a:fld id="{82EE24B5-652C-4DB5-B7C3-B5BBEC1280B1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4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7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7" y="287801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2" y="288035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7" y="456801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2" y="456801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8790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узки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0775" y="896176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338328"/>
            <a:ext cx="11593740" cy="702885"/>
          </a:xfrm>
        </p:spPr>
        <p:txBody>
          <a:bodyPr>
            <a:noAutofit/>
          </a:bodyPr>
          <a:lstStyle>
            <a:lvl1pPr>
              <a:defRPr sz="4800" b="0">
                <a:latin typeface="Vollkorn" pitchFamily="2" charset="0"/>
                <a:ea typeface="Vollkorn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04800" y="1312321"/>
            <a:ext cx="11607800" cy="5285031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36575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6833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0855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523962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950671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6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6282860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9170"/>
            <a:fld id="{82EE24B5-652C-4DB5-B7C3-B5BBEC1280B1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219170"/>
            <a:fld id="{F244C4BF-87A1-403C-9DF1-3A7A1935CE24}" type="datetime1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9170"/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4"/>
            <a:ext cx="2700339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1"/>
            <a:ext cx="2700339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1" y="5033964"/>
            <a:ext cx="2700339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196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тремя 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1358901"/>
            <a:ext cx="3625851" cy="5499100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3810000" y="1358901"/>
            <a:ext cx="8382000" cy="54991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52402"/>
            <a:ext cx="10869611" cy="916287"/>
          </a:xfrm>
        </p:spPr>
        <p:txBody>
          <a:bodyPr rtlCol="0" anchor="b"/>
          <a:lstStyle>
            <a:lvl1pPr>
              <a:defRPr sz="3200">
                <a:latin typeface="+mn-lt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3" y="119269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219170"/>
            <a:fld id="{3AA331C0-133B-4798-8F15-1944E6609C50}" type="datetime1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9170"/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9170"/>
            <a:fld id="{82EE24B5-652C-4DB5-B7C3-B5BBEC1280B1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4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7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7" y="287801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2" y="288035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7" y="456801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2" y="456801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4291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1775155"/>
            <a:ext cx="10994760" cy="1628852"/>
          </a:xfrm>
          <a:noFill/>
          <a:effectLst/>
        </p:spPr>
        <p:txBody>
          <a:bodyPr>
            <a:normAutofit/>
          </a:bodyPr>
          <a:lstStyle>
            <a:lvl1pPr algn="r">
              <a:defRPr sz="4799">
                <a:solidFill>
                  <a:srgbClr val="00B0F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3429000"/>
            <a:ext cx="10994760" cy="183246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3732" b="0" i="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78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0" cy="985720"/>
          </a:xfrm>
        </p:spPr>
        <p:txBody>
          <a:bodyPr>
            <a:normAutofit/>
          </a:bodyPr>
          <a:lstStyle>
            <a:lvl1pPr algn="r">
              <a:defRPr sz="4799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2" y="2003755"/>
            <a:ext cx="10994760" cy="4275735"/>
          </a:xfrm>
        </p:spPr>
        <p:txBody>
          <a:bodyPr/>
          <a:lstStyle>
            <a:lvl1pPr algn="l">
              <a:defRPr sz="3732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14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721" y="578507"/>
            <a:ext cx="7940660" cy="763525"/>
          </a:xfrm>
        </p:spPr>
        <p:txBody>
          <a:bodyPr>
            <a:normAutofit/>
          </a:bodyPr>
          <a:lstStyle>
            <a:lvl1pPr algn="l">
              <a:defRPr sz="4799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721" y="1598081"/>
            <a:ext cx="7940660" cy="4681414"/>
          </a:xfrm>
        </p:spPr>
        <p:txBody>
          <a:bodyPr/>
          <a:lstStyle>
            <a:lvl1pPr>
              <a:defRPr sz="3732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11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84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9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655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5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9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2" y="782116"/>
            <a:ext cx="10994761" cy="1018033"/>
          </a:xfrm>
        </p:spPr>
        <p:txBody>
          <a:bodyPr>
            <a:normAutofit/>
          </a:bodyPr>
          <a:lstStyle>
            <a:lvl1pPr algn="r">
              <a:defRPr sz="4799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8"/>
            <a:ext cx="5386917" cy="639763"/>
          </a:xfrm>
        </p:spPr>
        <p:txBody>
          <a:bodyPr anchor="b"/>
          <a:lstStyle>
            <a:lvl1pPr marL="0" indent="0" algn="ctr">
              <a:buNone/>
              <a:defRPr sz="3199" b="1">
                <a:solidFill>
                  <a:schemeClr val="bg1"/>
                </a:solidFill>
              </a:defRPr>
            </a:lvl1pPr>
            <a:lvl2pPr marL="609570" indent="0">
              <a:buNone/>
              <a:defRPr sz="2666" b="1"/>
            </a:lvl2pPr>
            <a:lvl3pPr marL="1219139" indent="0">
              <a:buNone/>
              <a:defRPr sz="2399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7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6" indent="0">
              <a:buNone/>
              <a:defRPr sz="2133" b="1"/>
            </a:lvl8pPr>
            <a:lvl9pPr marL="4876556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9"/>
            <a:ext cx="5386917" cy="2850495"/>
          </a:xfrm>
        </p:spPr>
        <p:txBody>
          <a:bodyPr/>
          <a:lstStyle>
            <a:lvl1pPr algn="ctr">
              <a:defRPr sz="3199">
                <a:solidFill>
                  <a:schemeClr val="bg1"/>
                </a:solidFill>
              </a:defRPr>
            </a:lvl1pPr>
            <a:lvl2pPr algn="ctr">
              <a:defRPr sz="2666">
                <a:solidFill>
                  <a:schemeClr val="bg1"/>
                </a:solidFill>
              </a:defRPr>
            </a:lvl2pPr>
            <a:lvl3pPr algn="ctr">
              <a:defRPr sz="2399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446428"/>
            <a:ext cx="5389033" cy="639763"/>
          </a:xfrm>
        </p:spPr>
        <p:txBody>
          <a:bodyPr anchor="b"/>
          <a:lstStyle>
            <a:lvl1pPr marL="0" indent="0" algn="ctr">
              <a:buNone/>
              <a:defRPr sz="3199" b="1">
                <a:solidFill>
                  <a:schemeClr val="bg1"/>
                </a:solidFill>
              </a:defRPr>
            </a:lvl1pPr>
            <a:lvl2pPr marL="609570" indent="0">
              <a:buNone/>
              <a:defRPr sz="2666" b="1"/>
            </a:lvl2pPr>
            <a:lvl3pPr marL="1219139" indent="0">
              <a:buNone/>
              <a:defRPr sz="2399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7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6" indent="0">
              <a:buNone/>
              <a:defRPr sz="2133" b="1"/>
            </a:lvl8pPr>
            <a:lvl9pPr marL="4876556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4" y="3021789"/>
            <a:ext cx="5389033" cy="2850495"/>
          </a:xfrm>
        </p:spPr>
        <p:txBody>
          <a:bodyPr/>
          <a:lstStyle>
            <a:lvl1pPr algn="ctr">
              <a:defRPr sz="3199">
                <a:solidFill>
                  <a:schemeClr val="bg1"/>
                </a:solidFill>
              </a:defRPr>
            </a:lvl1pPr>
            <a:lvl2pPr algn="ctr">
              <a:defRPr sz="2666">
                <a:solidFill>
                  <a:schemeClr val="bg1"/>
                </a:solidFill>
              </a:defRPr>
            </a:lvl2pPr>
            <a:lvl3pPr algn="ctr">
              <a:defRPr sz="2399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36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25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3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6"/>
          </p:nvPr>
        </p:nvSpPr>
        <p:spPr>
          <a:xfrm>
            <a:off x="8643702" y="6356350"/>
            <a:ext cx="3041120" cy="365125"/>
          </a:xfrm>
        </p:spPr>
        <p:txBody>
          <a:bodyPr/>
          <a:lstStyle>
            <a:lvl1pPr>
              <a:defRPr>
                <a:solidFill>
                  <a:srgbClr val="FFB000"/>
                </a:solidFill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7" indent="0">
              <a:buNone/>
              <a:defRPr sz="1200"/>
            </a:lvl6pPr>
            <a:lvl7pPr marL="3657417" indent="0">
              <a:buNone/>
              <a:defRPr sz="1200"/>
            </a:lvl7pPr>
            <a:lvl8pPr marL="4266986" indent="0">
              <a:buNone/>
              <a:defRPr sz="1200"/>
            </a:lvl8pPr>
            <a:lvl9pPr marL="48765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080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570" indent="0">
              <a:buNone/>
              <a:defRPr sz="3732"/>
            </a:lvl2pPr>
            <a:lvl3pPr marL="1219139" indent="0">
              <a:buNone/>
              <a:defRPr sz="3199"/>
            </a:lvl3pPr>
            <a:lvl4pPr marL="1828709" indent="0">
              <a:buNone/>
              <a:defRPr sz="2666"/>
            </a:lvl4pPr>
            <a:lvl5pPr marL="2438278" indent="0">
              <a:buNone/>
              <a:defRPr sz="2666"/>
            </a:lvl5pPr>
            <a:lvl6pPr marL="3047847" indent="0">
              <a:buNone/>
              <a:defRPr sz="2666"/>
            </a:lvl6pPr>
            <a:lvl7pPr marL="3657417" indent="0">
              <a:buNone/>
              <a:defRPr sz="2666"/>
            </a:lvl7pPr>
            <a:lvl8pPr marL="4266986" indent="0">
              <a:buNone/>
              <a:defRPr sz="2666"/>
            </a:lvl8pPr>
            <a:lvl9pPr marL="4876556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7" indent="0">
              <a:buNone/>
              <a:defRPr sz="1200"/>
            </a:lvl6pPr>
            <a:lvl7pPr marL="3657417" indent="0">
              <a:buNone/>
              <a:defRPr sz="1200"/>
            </a:lvl7pPr>
            <a:lvl8pPr marL="4266986" indent="0">
              <a:buNone/>
              <a:defRPr sz="1200"/>
            </a:lvl8pPr>
            <a:lvl9pPr marL="48765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869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8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20"/>
            <a:ext cx="1951712" cy="70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5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11112760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347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6"/>
            <a:ext cx="11142218" cy="1093596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18.09.2021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B000"/>
                </a:solidFill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79" r:id="rId5"/>
    <p:sldLayoutId id="2147483661" r:id="rId6"/>
    <p:sldLayoutId id="2147483662" r:id="rId7"/>
    <p:sldLayoutId id="2147483663" r:id="rId8"/>
    <p:sldLayoutId id="2147483654" r:id="rId9"/>
    <p:sldLayoutId id="2147483664" r:id="rId10"/>
    <p:sldLayoutId id="2147483665" r:id="rId11"/>
    <p:sldLayoutId id="2147483669" r:id="rId12"/>
    <p:sldLayoutId id="2147483678" r:id="rId13"/>
    <p:sldLayoutId id="2147483680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2" r:id="rId20"/>
    <p:sldLayoutId id="2147483673" r:id="rId21"/>
    <p:sldLayoutId id="2147483681" r:id="rId22"/>
    <p:sldLayoutId id="2147483682" r:id="rId23"/>
    <p:sldLayoutId id="2147483683" r:id="rId24"/>
    <p:sldLayoutId id="2147483684" r:id="rId25"/>
    <p:sldLayoutId id="2147483760" r:id="rId26"/>
    <p:sldLayoutId id="2147483751" r:id="rId27"/>
    <p:sldLayoutId id="2147483758" r:id="rId28"/>
    <p:sldLayoutId id="2147483719" r:id="rId29"/>
    <p:sldLayoutId id="2147483725" r:id="rId30"/>
    <p:sldLayoutId id="2147483726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Vollkorn SemiBold" panose="00000700000000000000" pitchFamily="2" charset="0"/>
          <a:ea typeface="Vollkorn SemiBold" panose="000007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82917" tIns="91458" rIns="182917" bIns="914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182917" tIns="91458" rIns="182917" bIns="914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82917" tIns="91458" rIns="182917" bIns="914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CCC60-E8CD-4174-8B1A-7DF615B22EE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196" y="6951662"/>
            <a:ext cx="11186167" cy="697356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This presentation uses a free template provided by FPPT.com</a:t>
            </a: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717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defTabSz="121913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3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4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0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7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6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6" algn="l" defTabSz="121913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id=5azJEcs5VcIC&amp;printsec=frontcover&amp;hl=ru&amp;source=gbs_ge_summary_r&amp;cad=0#v=onepage&amp;q&amp;f=false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psihotipicheskie-osobennosti-sportsmenov-raznoobraznyh-vidov-sporta-i-s-raznoy-stepenyu-uspeshnosti-sportivnogo-sovershenstvovaniya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123@socionic.inf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ocionic.inf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528" y="2018794"/>
            <a:ext cx="8375903" cy="2175253"/>
          </a:xfrm>
        </p:spPr>
        <p:txBody>
          <a:bodyPr rtlCol="0"/>
          <a:lstStyle/>
          <a:p>
            <a:pPr algn="ctr"/>
            <a:r>
              <a:rPr lang="ru-RU" noProof="1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 РАЗВИТИИ соционики</a:t>
            </a:r>
            <a:endParaRPr lang="ru-RU" noProof="1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050" y="4457771"/>
            <a:ext cx="7448550" cy="503167"/>
          </a:xfrm>
        </p:spPr>
        <p:txBody>
          <a:bodyPr rtlCol="0"/>
          <a:lstStyle/>
          <a:p>
            <a:pPr algn="ctr"/>
            <a:r>
              <a:rPr lang="ru-RU" sz="2400" b="1" cap="none" dirty="0" smtClean="0">
                <a:solidFill>
                  <a:srgbClr val="FFC00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Александр Букалов</a:t>
            </a:r>
          </a:p>
          <a:p>
            <a:pPr algn="ctr"/>
            <a:r>
              <a:rPr lang="ru-RU" sz="2400" cap="none" dirty="0">
                <a:latin typeface="Vollkorn" panose="00000500000000000000" pitchFamily="2" charset="0"/>
                <a:ea typeface="Vollkorn" panose="00000500000000000000" pitchFamily="2" charset="0"/>
              </a:rPr>
              <a:t>доктор философии в области психологии </a:t>
            </a:r>
            <a:br>
              <a:rPr lang="ru-RU" sz="2400" cap="none" dirty="0">
                <a:latin typeface="Vollkorn" panose="00000500000000000000" pitchFamily="2" charset="0"/>
                <a:ea typeface="Vollkorn" panose="00000500000000000000" pitchFamily="2" charset="0"/>
              </a:rPr>
            </a:br>
            <a:r>
              <a:rPr lang="ru-RU" sz="2400" cap="none" dirty="0">
                <a:latin typeface="Vollkorn" panose="00000500000000000000" pitchFamily="2" charset="0"/>
                <a:ea typeface="Vollkorn" panose="00000500000000000000" pitchFamily="2" charset="0"/>
              </a:rPr>
              <a:t>доктор философии в области соционики</a:t>
            </a:r>
            <a:endParaRPr lang="ru-RU" sz="2400" b="1" cap="none" dirty="0">
              <a:solidFill>
                <a:srgbClr val="FFC000"/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ru-RU" sz="2400" b="1" i="1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Международный институт соционики,</a:t>
            </a:r>
          </a:p>
          <a:p>
            <a:pPr algn="ctr"/>
            <a:r>
              <a:rPr lang="en-US" sz="24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https://socionic.info </a:t>
            </a:r>
            <a:endParaRPr lang="ru-RU" sz="2400" b="1" cap="none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4" y="247145"/>
            <a:ext cx="3539518" cy="35433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556" t="6250" r="7661" b="7353"/>
          <a:stretch/>
        </p:blipFill>
        <p:spPr>
          <a:xfrm>
            <a:off x="375794" y="67236"/>
            <a:ext cx="11458611" cy="672352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0646" y="868348"/>
            <a:ext cx="11873753" cy="933543"/>
          </a:xfrm>
        </p:spPr>
        <p:txBody>
          <a:bodyPr/>
          <a:lstStyle/>
          <a:p>
            <a:r>
              <a:rPr lang="ru-RU" sz="3600" cap="none" dirty="0" smtClean="0">
                <a:solidFill>
                  <a:srgbClr val="FF0000"/>
                </a:solidFill>
              </a:rPr>
              <a:t>Статья в Большой Украинской Энциклопедии</a:t>
            </a:r>
            <a:endParaRPr lang="ru-RU" sz="3600" cap="none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850" y="3550022"/>
            <a:ext cx="10748928" cy="578225"/>
          </a:xfrm>
          <a:prstGeom prst="rect">
            <a:avLst/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4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583907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SCIENCE INDEX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и РИНЦ на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elibrary.ru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9627"/>
            <a:ext cx="11472672" cy="59965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rtl="0"/>
            <a:fld id="{ED6580AB-5C3C-4B4F-8E2A-8B7A0A8CE695}" type="slidenum">
              <a:rPr lang="ru-RU" noProof="0" smtClean="0"/>
              <a:t>12</a:t>
            </a:fld>
            <a:endParaRPr lang="ru-RU" noProof="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430443" y="1278651"/>
            <a:ext cx="2792540" cy="3924254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4490653" y="812056"/>
            <a:ext cx="2891256" cy="4192488"/>
            <a:chOff x="-204952" y="836712"/>
            <a:chExt cx="2891256" cy="4192488"/>
          </a:xfrm>
        </p:grpSpPr>
        <p:pic>
          <p:nvPicPr>
            <p:cNvPr id="36" name="Picture 2" descr="D:\WORK\16\Images\обложки-журналов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7" r="34291" b="12740"/>
            <a:stretch/>
          </p:blipFill>
          <p:spPr bwMode="auto">
            <a:xfrm>
              <a:off x="-204952" y="836712"/>
              <a:ext cx="2891256" cy="41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992" y="1052736"/>
              <a:ext cx="2678590" cy="3744416"/>
            </a:xfrm>
            <a:prstGeom prst="rect">
              <a:avLst/>
            </a:prstGeom>
          </p:spPr>
        </p:pic>
      </p:grpSp>
      <p:pic>
        <p:nvPicPr>
          <p:cNvPr id="38" name="Объект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299515" y="1389025"/>
            <a:ext cx="2758689" cy="381642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3775570"/>
            <a:ext cx="12192000" cy="1355796"/>
          </a:xfrm>
          <a:solidFill>
            <a:srgbClr val="FFFFFF">
              <a:alpha val="54118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1E3ADA"/>
                </a:solidFill>
                <a:latin typeface="Bookman Old Style" panose="02050604050505020204" pitchFamily="18" charset="0"/>
              </a:rPr>
              <a:t>Наши журналы</a:t>
            </a:r>
            <a:endParaRPr lang="ru-RU" sz="5000" b="1" dirty="0">
              <a:solidFill>
                <a:srgbClr val="1E3AD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1225550" y="5751072"/>
            <a:ext cx="10242550" cy="611628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6313DC"/>
                </a:solidFill>
              </a:rPr>
              <a:t>В редакционные коллегии журналов, издаваемых Международным институтом соционики, в разные годы входили и входят сейчас учёные мировой величины</a:t>
            </a:r>
            <a:endParaRPr lang="ru-RU" b="1" dirty="0">
              <a:solidFill>
                <a:srgbClr val="631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21"/>
          </p:nvPr>
        </p:nvSpPr>
        <p:spPr>
          <a:xfrm>
            <a:off x="492760" y="2739520"/>
            <a:ext cx="11329988" cy="35116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этой публикации нам хотелось бы очень кратко охарактеризовать подходы к мотивации труда, излагаемые на страницах ежемесячного международного научно-практического журнала «Менеджмент и кадры: психология управления, соционика и социология», издаваемого с июня 2002 г. основанным в 1991 г. Международным институтом соционики (Украина, Киев).</a:t>
            </a:r>
          </a:p>
          <a:p>
            <a:r>
              <a:rPr lang="ru-RU" dirty="0"/>
              <a:t>Соционика – это наука и технология, позволяющая прогнозировать поведение и стиль деятельности человека, коллектива и общества в целом, определять совместимость людей в семье и бизнесе и формировать коллективы единомышленников на основе естественной психологической, информационной, идеологической и деловой совместимости.</a:t>
            </a:r>
          </a:p>
          <a:p>
            <a:r>
              <a:rPr lang="ru-RU" dirty="0"/>
              <a:t>Именно этим новым технологиям менеджмента, в том числе кадрового, посвящен названный журнал. Основные темы его публикаций: формирование оптимальной структуры предприятия; эффективное управление предприятиями различного профиля деятельности; формирование работоспособных коллективов; управление персоналом, в том числе психология управления, кадровая политика, профориентация и профпригодность; умение понимать партнеров и правильное ведение деловых переговоров; определение деловой и человеческой совместимости; умение предвидеть действия конкурентов; проведение эффективной рекламной и маркетинговой деятельности и др.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6567"/>
              </p:ext>
            </p:extLst>
          </p:nvPr>
        </p:nvGraphicFramePr>
        <p:xfrm>
          <a:off x="5101336" y="1404083"/>
          <a:ext cx="7090664" cy="1335437"/>
        </p:xfrm>
        <a:graphic>
          <a:graphicData uri="http://schemas.openxmlformats.org/drawingml/2006/table">
            <a:tbl>
              <a:tblPr/>
              <a:tblGrid>
                <a:gridCol w="7090664">
                  <a:extLst>
                    <a:ext uri="{9D8B030D-6E8A-4147-A177-3AD203B41FA5}">
                      <a16:colId xmlns:a16="http://schemas.microsoft.com/office/drawing/2014/main" val="1480412206"/>
                    </a:ext>
                  </a:extLst>
                </a:gridCol>
              </a:tblGrid>
              <a:tr h="1335437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ru-RU" sz="800" dirty="0">
                          <a:effectLst/>
                          <a:latin typeface="Tahoma" panose="020B0604030504040204" pitchFamily="34" charset="0"/>
                        </a:rPr>
                      </a:br>
                      <a:endParaRPr lang="ru-RU" sz="800" dirty="0"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2000" dirty="0">
                          <a:effectLst/>
                          <a:latin typeface="Tahoma" panose="020B0604030504040204" pitchFamily="34" charset="0"/>
                        </a:rPr>
                        <a:t>9-А МЕЖДУНАРОДНА НАУЧНА ПРАКТИЧНА КОНФЕРЕНЦИЯ "КЛЮЧОВИ ВЪПРОСИ В СЪВРЕМЕННАТА НАУКА-2013"</a:t>
                      </a:r>
                      <a:br>
                        <a:rPr lang="ru-RU" sz="2000" dirty="0"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2000" dirty="0">
                          <a:effectLst/>
                          <a:latin typeface="Tahoma" panose="020B0604030504040204" pitchFamily="34" charset="0"/>
                        </a:rPr>
                        <a:t>София, 17–25 апреля 2013 года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8803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65" y="109728"/>
            <a:ext cx="8456064" cy="1641349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32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96" y="0"/>
            <a:ext cx="8577707" cy="689244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683257"/>
            <a:ext cx="10515600" cy="940181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https://publishing.socionic.info/</a:t>
            </a: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8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431" r="183"/>
          <a:stretch/>
        </p:blipFill>
        <p:spPr>
          <a:xfrm>
            <a:off x="494270" y="50737"/>
            <a:ext cx="11170508" cy="19145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0" y="1965262"/>
            <a:ext cx="11153775" cy="5495925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332923" y="52367"/>
            <a:ext cx="7526951" cy="6030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://</a:t>
            </a:r>
            <a:r>
              <a:rPr lang="en-US" dirty="0">
                <a:solidFill>
                  <a:srgbClr val="FF0000"/>
                </a:solidFill>
              </a:rPr>
              <a:t>shop.socionic.info/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57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0594" r="1700" b="9906"/>
          <a:stretch/>
        </p:blipFill>
        <p:spPr>
          <a:xfrm>
            <a:off x="1036320" y="0"/>
            <a:ext cx="10621836" cy="68723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963" y="0"/>
            <a:ext cx="9585873" cy="7193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E3ADA"/>
                </a:solidFill>
                <a:latin typeface="Cambria" panose="02040503050406030204" pitchFamily="18" charset="0"/>
              </a:rPr>
              <a:t>МИС </a:t>
            </a:r>
            <a:r>
              <a:rPr lang="ru-RU" b="1" dirty="0" smtClean="0">
                <a:solidFill>
                  <a:srgbClr val="1E3ADA"/>
                </a:solidFill>
                <a:latin typeface="Cambria" panose="02040503050406030204" pitchFamily="18" charset="0"/>
              </a:rPr>
              <a:t> в Гугл Академии</a:t>
            </a:r>
            <a:endParaRPr lang="ru-RU" b="1" dirty="0">
              <a:solidFill>
                <a:srgbClr val="1E3ADA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73189" y="1115016"/>
            <a:ext cx="3642060" cy="1507868"/>
          </a:xfrm>
          <a:prstGeom prst="rect">
            <a:avLst/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5" y="1"/>
            <a:ext cx="1200393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963" y="0"/>
            <a:ext cx="9585873" cy="7193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1E3ADA"/>
                </a:solidFill>
                <a:latin typeface="Cambria" panose="02040503050406030204" pitchFamily="18" charset="0"/>
              </a:rPr>
              <a:t>Соционика </a:t>
            </a:r>
            <a:r>
              <a:rPr lang="ru-RU" b="1" dirty="0" smtClean="0">
                <a:solidFill>
                  <a:srgbClr val="1E3ADA"/>
                </a:solidFill>
                <a:latin typeface="Cambria" panose="02040503050406030204" pitchFamily="18" charset="0"/>
              </a:rPr>
              <a:t> в Гугл Академии</a:t>
            </a:r>
            <a:endParaRPr lang="ru-RU" b="1" dirty="0">
              <a:solidFill>
                <a:srgbClr val="1E3ADA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64977" y="1115016"/>
            <a:ext cx="3642060" cy="1347768"/>
          </a:xfrm>
          <a:prstGeom prst="rect">
            <a:avLst/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Соционика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5360" y="1154832"/>
            <a:ext cx="10372090" cy="764460"/>
          </a:xfrm>
        </p:spPr>
        <p:txBody>
          <a:bodyPr/>
          <a:lstStyle/>
          <a:p>
            <a:r>
              <a:rPr lang="ru-RU" sz="4400" dirty="0" smtClean="0"/>
              <a:t>в авиации и пилотируемой космонавтике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r="4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40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Соционика в пилотируемой космонавтике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0" y="1628800"/>
            <a:ext cx="11519725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Центре подготовки космонавтов им. Ю. А. Гагарина в Звездном городке (Россия) под руководством старшего научного сотрудника Центра доктора медицинских наук Р. Б. </a:t>
            </a:r>
            <a:r>
              <a:rPr lang="ru-RU" dirty="0" err="1" smtClean="0"/>
              <a:t>Богдашевского</a:t>
            </a:r>
            <a:r>
              <a:rPr lang="ru-RU" dirty="0" smtClean="0"/>
              <a:t> с 1992 года методы соционики успешно используются для подготовки российских космонавтов и международных космических экипажей.</a:t>
            </a:r>
          </a:p>
          <a:p>
            <a:r>
              <a:rPr lang="ru-RU" dirty="0" smtClean="0"/>
              <a:t>В российской системе подготовки космонавтов, для каждого космонавта знание соционического типа, как собственного, так и членов экипажа, их ведущих психических функций, анализ специфики интертипных взаимодействий и отношений, позволяющий дать прогноз психологической совместимости в космическом экипаже, являются неотъемлемой частью системы тренировок в процессе подготовки к космическому полету и отражаются в «Отчетах об итогах тренировки» и других документах.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 частности,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Ю.М. Батурин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(член-корреспондент РАН, лётчик-космонавт, доктор юридических наук, профессор, директор Института истории естествознания и техники РАН) в статье «</a:t>
            </a:r>
            <a:r>
              <a:rPr lang="ru-RU" b="1" dirty="0" smtClean="0"/>
              <a:t>Типологические характеристики и критерии эффективности космонавта как оператора при проведении научных экспериментов в космическом полете</a:t>
            </a:r>
            <a:r>
              <a:rPr lang="ru-RU" dirty="0" smtClean="0"/>
              <a:t>»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(в </a:t>
            </a:r>
            <a:r>
              <a:rPr lang="ru-RU" dirty="0" smtClean="0"/>
              <a:t>журнале «Пилотируемые полеты в космос»)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описывает характеристики космонавта-оператора, выполняющего научные эксперименты на борту пилотируемого космического аппарата, проводит классификацию экспериментов и рекомендует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правила их соответствия соционическим характеристикам космонавта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C2821-3688-4FC8-8717-6EA7D4E451FF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18.09.2021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37-я Международная конференция по соционике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2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6458" y="698362"/>
            <a:ext cx="10319084" cy="533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Соционика - наука, черпающая методологию из социологии, информатики и психологии и ориентированная на совершенствование общества, в котором для каждого индивида, относящегося к определенному психологическому типу, находится место в социально полезной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положениям этой науки, различные формы взаимодействия между людьми, находящимися в одних и тех же социальных условиях, могут объясняться лишь психологическими структурами контактирующих личностей. Структуры эти </a:t>
            </a:r>
            <a:r>
              <a:rPr lang="ru-RU" dirty="0" smtClean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врожденными или </a:t>
            </a:r>
            <a:r>
              <a:rPr lang="ru-RU" dirty="0" smtClean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приобретёнными, </a:t>
            </a: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обязательно устойчивыми. С их </a:t>
            </a:r>
            <a:r>
              <a:rPr lang="ru-RU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mtClean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объяснить, почему с одними людьми складываются одни, а с другими иные отношения.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Соционика помогает определить и правильно идентифицировать тип личности человека, строить с ним взаимодействие и общение, формировать семейные, производственные и другие коллективы.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432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Крысько В. </a:t>
            </a:r>
            <a:r>
              <a:rPr lang="ru-RU" dirty="0">
                <a:solidFill>
                  <a:srgbClr val="007BFF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Словарь-справочник по социальной психологии</a:t>
            </a: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СПб.: Питер, 2003. - С. 310. - ISBN 5-314-00021-0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432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 психологических наук, профессор В.Г. Крысько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965" y="0"/>
            <a:ext cx="10855731" cy="920336"/>
          </a:xfrm>
        </p:spPr>
        <p:txBody>
          <a:bodyPr>
            <a:noAutofit/>
          </a:bodyPr>
          <a:lstStyle/>
          <a:p>
            <a:r>
              <a:rPr lang="en-US" sz="4266" b="1" dirty="0" err="1">
                <a:solidFill>
                  <a:srgbClr val="002060"/>
                </a:solidFill>
              </a:rPr>
              <a:t>Авиационная</a:t>
            </a:r>
            <a:r>
              <a:rPr lang="en-US" sz="4266" b="1" dirty="0">
                <a:solidFill>
                  <a:srgbClr val="002060"/>
                </a:solidFill>
              </a:rPr>
              <a:t> </a:t>
            </a:r>
            <a:r>
              <a:rPr lang="en-US" sz="4266" b="1" dirty="0" err="1">
                <a:solidFill>
                  <a:srgbClr val="002060"/>
                </a:solidFill>
              </a:rPr>
              <a:t>соционика</a:t>
            </a:r>
            <a:endParaRPr lang="ru-RU" sz="4266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341" y="836713"/>
            <a:ext cx="11245522" cy="20893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Использованию методов соционики в гражданской авиации посвящено более 100 научно-практических работ. Они ведутся в Санкт-Петербургском государственном университете </a:t>
            </a:r>
            <a:r>
              <a:rPr lang="ru-RU" dirty="0"/>
              <a:t>гражданской </a:t>
            </a:r>
            <a:r>
              <a:rPr lang="ru-RU" dirty="0" smtClean="0"/>
              <a:t>авиации, в Национальном авиационном университете </a:t>
            </a:r>
            <a:r>
              <a:rPr lang="ru-RU" dirty="0"/>
              <a:t>(</a:t>
            </a:r>
            <a:r>
              <a:rPr lang="ru-RU" dirty="0" smtClean="0"/>
              <a:t>Киев), в Кропивницкой (Кировоградской) </a:t>
            </a:r>
            <a:r>
              <a:rPr lang="ru-RU" dirty="0"/>
              <a:t>летной </a:t>
            </a:r>
            <a:r>
              <a:rPr lang="ru-RU" dirty="0" smtClean="0"/>
              <a:t>академии и в других организациях. По этой теме есть публикации и в известных международных научных журналах.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2821-3688-4FC8-8717-6EA7D4E451F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3012"/>
            <a:ext cx="3901440" cy="2599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507" y="2926080"/>
            <a:ext cx="8033493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26676" y="474637"/>
            <a:ext cx="8738648" cy="5486616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07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0341" y="260648"/>
            <a:ext cx="10971319" cy="6120680"/>
          </a:xfrm>
        </p:spPr>
        <p:txBody>
          <a:bodyPr>
            <a:normAutofit fontScale="85000" lnSpcReduction="20000"/>
          </a:bodyPr>
          <a:lstStyle/>
          <a:p>
            <a:r>
              <a:rPr lang="ru-RU" sz="2533" dirty="0"/>
              <a:t>В экспериментальных исследованиях Национального авиационного университета и Государственной летной академии Украины также показано, что использование социометрического и соционического подходов к комплектованию летных экипажей и диспетчерских изменений играют важную роль в процессе работы авиационных специалистов. С позиций системного подхода были определены соционические типы личностей авиационных специалистов и их взаимодействие при выполнении профессиональных задач в составе малой группы на примере диспетчерской смены. По результатам экспериментов </a:t>
            </a:r>
            <a:r>
              <a:rPr lang="ru-RU" sz="2533" b="1" dirty="0"/>
              <a:t>были получены социометрические и соционические показатели авиационных диспетчеров</a:t>
            </a:r>
            <a:r>
              <a:rPr lang="ru-RU" sz="2533" dirty="0"/>
              <a:t>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Все эти работы опираются и ссылаются на работы, публикации и журналы Международного института соционики </a:t>
            </a:r>
            <a:r>
              <a:rPr lang="ru-RU" dirty="0"/>
              <a:t>(Киев).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8" b="16303"/>
          <a:stretch/>
        </p:blipFill>
        <p:spPr>
          <a:xfrm>
            <a:off x="926011" y="2595372"/>
            <a:ext cx="10038080" cy="26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Авиационная соционика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31799" y="5578496"/>
            <a:ext cx="11329200" cy="252000"/>
          </a:xfrm>
        </p:spPr>
        <p:txBody>
          <a:bodyPr>
            <a:noAutofit/>
          </a:bodyPr>
          <a:lstStyle/>
          <a:p>
            <a:r>
              <a:rPr lang="ru-RU" sz="2000" cap="all" dirty="0"/>
              <a:t>Т.Ф. ШМЕЛЬОВА, Ю.В. СІКІРДА, В.О. ГРИГОРЕЦЬКИЙ</a:t>
            </a:r>
          </a:p>
          <a:p>
            <a:pPr marL="0" indent="0">
              <a:buNone/>
            </a:pPr>
            <a:r>
              <a:rPr lang="ru-RU" sz="2000" dirty="0" err="1"/>
              <a:t>Базові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-оператора </a:t>
            </a:r>
            <a:r>
              <a:rPr lang="ru-RU" sz="2000" dirty="0" err="1"/>
              <a:t>аеронавігаційної</a:t>
            </a:r>
            <a:r>
              <a:rPr lang="ru-RU" sz="2000" dirty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“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озброєння</a:t>
            </a:r>
            <a:r>
              <a:rPr lang="ru-RU" sz="2000" dirty="0"/>
              <a:t> і </a:t>
            </a:r>
            <a:r>
              <a:rPr lang="ru-RU" sz="2000" dirty="0" err="1"/>
              <a:t>військова</a:t>
            </a:r>
            <a:r>
              <a:rPr lang="ru-RU" sz="2000" dirty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”, 2013, № 3(35)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86" t="22148" r="1367" b="27281"/>
          <a:stretch/>
        </p:blipFill>
        <p:spPr>
          <a:xfrm>
            <a:off x="431799" y="864000"/>
            <a:ext cx="11390498" cy="471449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19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Соционика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5360" y="1154832"/>
            <a:ext cx="10372090" cy="764460"/>
          </a:xfrm>
        </p:spPr>
        <p:txBody>
          <a:bodyPr/>
          <a:lstStyle/>
          <a:p>
            <a:r>
              <a:rPr lang="ru-RU" sz="4400" dirty="0" smtClean="0"/>
              <a:t>в спорте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r="4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20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938" y="1316736"/>
            <a:ext cx="7965440" cy="5139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настоящего времени в учебниках рекомендуется придерживаться наиболее простой и доступной классификации человека по типу темперамента, который даёт общее представление о поведенческих особенностях человека, упуская при этом много важных деталей. В спорте активно используется эта типология для оптимизации обучения и тренировочного процесса спортсмена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Обследовано </a:t>
            </a:r>
            <a:r>
              <a:rPr lang="ru-RU" dirty="0"/>
              <a:t>более двухсот квалифицированных спортсменов разных видов спорта. Выявлены их психотипические особенности, обеспечивающие освоение спортивного мастерства и значимые для успешного спортивного совершенствования</a:t>
            </a:r>
            <a:r>
              <a:rPr lang="ru-RU" dirty="0" smtClean="0"/>
              <a:t>.</a:t>
            </a:r>
          </a:p>
          <a:p>
            <a:pPr marL="0" indent="0" fontAlgn="t">
              <a:buNone/>
            </a:pPr>
            <a:r>
              <a:rPr lang="ru-RU" dirty="0" smtClean="0"/>
              <a:t>…Спортсменам, </a:t>
            </a:r>
            <a:r>
              <a:rPr lang="ru-RU" dirty="0"/>
              <a:t>уже добившимся более высокого уровня спортивного мастерства (МСМК), чаще свойственны интуитивная и логическая функции. Нами зафиксировано, что интуитивная функция, представленная в экстравертной установке, отмечается у спортсменов в художественной гимнастике, лёгкой атлетике (скоростные, скоростно-силовые виды), многоборье. Логическая - свойственна спортсменам в легкой атлетике, ходьбе (средние и длинные дистанции) и кикбоксинге. Чаще всего такие спортсмены эмоционально сдержанны, тонко чувствуют ситуацию и стабильны во время выступлений на </a:t>
            </a:r>
            <a:r>
              <a:rPr lang="ru-RU" dirty="0" smtClean="0"/>
              <a:t>соревнованиях; </a:t>
            </a:r>
            <a:r>
              <a:rPr lang="ru-RU" dirty="0"/>
              <a:t>и чем выше ранг соревнований, тем эти проявления </a:t>
            </a:r>
            <a:r>
              <a:rPr lang="ru-RU" dirty="0" smtClean="0"/>
              <a:t>более выражены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729472" y="1166957"/>
            <a:ext cx="3185160" cy="476269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https://cyberleninka.ru/article/n/psihotipicheskie-osobennosti-sportsmenov-raznoobraznyh-vidov-sporta-i-s-raznoy-stepenyu-uspeshnosti-sportivnogo-sovershenstvovaniya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/>
              <a:t>Ученые записки университета имени П.Ф. Лесгафта. - 2019. - № 5 (171).</a:t>
            </a:r>
          </a:p>
          <a:p>
            <a:pPr fontAlgn="t"/>
            <a:r>
              <a:rPr lang="ru-RU" dirty="0"/>
              <a:t>Владимир Михайлович </a:t>
            </a:r>
            <a:r>
              <a:rPr lang="ru-RU" dirty="0" err="1"/>
              <a:t>Карлышев</a:t>
            </a:r>
            <a:r>
              <a:rPr lang="ru-RU" dirty="0"/>
              <a:t>, кандидат педагогических наук, профессор,</a:t>
            </a:r>
          </a:p>
          <a:p>
            <a:pPr fontAlgn="t"/>
            <a:r>
              <a:rPr lang="ru-RU" dirty="0"/>
              <a:t>Уральский государственный университет физической культуры, Челябинск, Юлия Николаевна Подгорная, тренер, МБУ СШОР « ЧТЗ по гимнастике», Челябинск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Психотипические особенности спортсменов разнообразных видов спорта и с разной степенью успешности спортивного </a:t>
            </a:r>
            <a:r>
              <a:rPr lang="ru-RU" sz="2400" dirty="0" smtClean="0"/>
              <a:t>совершенствования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1109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938" y="1523999"/>
            <a:ext cx="11042078" cy="4645153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/>
              <a:t>В исследовании приняло участие 222 спортсмена в возрасте от 13 до 20 лет, занимающихся: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dirty="0" smtClean="0"/>
              <a:t>технико-эстетическими </a:t>
            </a:r>
            <a:r>
              <a:rPr lang="ru-RU" dirty="0"/>
              <a:t>видами спорта (художественная и спортивная гимнастика) в спортивных школах олимпийского резерва, в количестве 75 человек из городов Челябинска, Волгограда и Самары (МСМК - 5 человек, МС - 22, КМС - 27, I спортивного разряда - 21);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dirty="0" smtClean="0"/>
              <a:t>единоборствами </a:t>
            </a:r>
            <a:r>
              <a:rPr lang="ru-RU" dirty="0"/>
              <a:t>(тхэквондо, дзюдо, кикбоксинг) в спортивных школах олимпийского резерва, в количестве 61 человек из города Челябинска (МСМК - 1; МС - 13, КМС -28, I спортивного разряда - 19);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dirty="0" smtClean="0"/>
              <a:t>циклическими </a:t>
            </a:r>
            <a:r>
              <a:rPr lang="ru-RU" dirty="0"/>
              <a:t>видами спорта (плавание, легкая атлетика: бег на средние и длинные дистанции, многоборье, лыжные гонки, конькобежный спорт), в спортивных школах олимпийского резерва, в количестве 53 человек из города Челябинска (МСМК - 2, МС - 8, КМС - 16, I спортивного разряда - 16, II спортивного разряда - 11);</a:t>
            </a:r>
          </a:p>
          <a:p>
            <a:pPr marL="514350" indent="-514350" fontAlgn="t">
              <a:buFont typeface="+mj-lt"/>
              <a:buAutoNum type="arabicParenR"/>
            </a:pPr>
            <a:r>
              <a:rPr lang="ru-RU" dirty="0" smtClean="0"/>
              <a:t>игровыми </a:t>
            </a:r>
            <a:r>
              <a:rPr lang="ru-RU" dirty="0"/>
              <a:t>видами спорта (волейбол, баскетбол) в спортивных школах олимпийского резерва, в количестве 33 человек из города Челябинска (КМС - 12, I спортивного разряда - 21</a:t>
            </a:r>
            <a:r>
              <a:rPr lang="ru-RU" dirty="0" smtClean="0"/>
              <a:t>).</a:t>
            </a:r>
          </a:p>
          <a:p>
            <a:pPr fontAlgn="t"/>
            <a:r>
              <a:rPr lang="ru-RU" dirty="0"/>
              <a:t>Возрастной разброс связан со спецификой видов спорта и началом спортивного совершенствования в каждом из них.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Психотипические особенности спортсменов разнообразных видов спорта и с разной степенью успешности спортивного </a:t>
            </a:r>
            <a:r>
              <a:rPr lang="ru-RU" sz="2400" dirty="0" smtClean="0"/>
              <a:t>совершенствования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55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938" y="4693920"/>
            <a:ext cx="11142218" cy="1450848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ru-RU" dirty="0"/>
              <a:t>В </a:t>
            </a:r>
            <a:r>
              <a:rPr lang="ru-RU" dirty="0" err="1"/>
              <a:t>сложнокоординационных</a:t>
            </a:r>
            <a:r>
              <a:rPr lang="ru-RU" dirty="0"/>
              <a:t> видах спорта представлены наиболее пропорционально спортсмены со всеми функциями. Выделяются </a:t>
            </a:r>
            <a:r>
              <a:rPr lang="ru-RU" dirty="0" err="1"/>
              <a:t>эмоционалы</a:t>
            </a:r>
            <a:r>
              <a:rPr lang="ru-RU" dirty="0"/>
              <a:t> (28), </a:t>
            </a:r>
            <a:r>
              <a:rPr lang="ru-RU" dirty="0" err="1"/>
              <a:t>интуиты</a:t>
            </a:r>
            <a:r>
              <a:rPr lang="ru-RU" dirty="0"/>
              <a:t> (27) и сенсорики (25). Видимо, именно эти функции способствуют освоению новых комбинаций и красоте выражения движений в их деятельности.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Психотипические особенности спортсменов разнообразных видов спорта и с разной степенью успешности спортивного </a:t>
            </a:r>
            <a:r>
              <a:rPr lang="ru-RU" sz="2400" dirty="0" smtClean="0"/>
              <a:t>совершенствования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4" y="1430251"/>
            <a:ext cx="113252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708" y="1438656"/>
            <a:ext cx="11142218" cy="4523231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/>
              <a:t>Ведущими функциями у спортсменов в единоборствах являются логика и эмоция (по 34%). Преобладание этих систем связано с постоянным освоением различных приёмов, сосредоточенности на их выполнении и логическом их использовании в конкретных условиях. Эмоциональная сфера помогает адаптироваться в жестких условиях и служит энергетической подпитке спортсменов в их деятельности.</a:t>
            </a:r>
          </a:p>
          <a:p>
            <a:pPr fontAlgn="t"/>
            <a:r>
              <a:rPr lang="ru-RU" dirty="0" smtClean="0"/>
              <a:t>В </a:t>
            </a:r>
            <a:r>
              <a:rPr lang="ru-RU" dirty="0"/>
              <a:t>циклических видах спорта у большей части спортсменов (34%) выделяется эмоциональная функция, которая помогает скрасить длительную напряжённую работу, способствует её перестройке и энергетической подпитке. Логика и ощущения свойственны четверти спортсменов (по 26%), которые помогают освоению длительных усилий, рационализации деятельности и повышению эффективности.</a:t>
            </a:r>
          </a:p>
          <a:p>
            <a:pPr fontAlgn="t"/>
            <a:r>
              <a:rPr lang="ru-RU" dirty="0"/>
              <a:t>В спортивных играх больше спортсменов с интуитивной функцией (40%), что способствует активной творческой деятельности в игровой ситуации, большая часть которых мало предсказуема. При этом ощущения (24%) и логика (20%) помогают наибольшей эффективности. Во всех исследуемых видах спорта преобладают спортсмены-экстраверты (от 61% в </a:t>
            </a:r>
            <a:r>
              <a:rPr lang="ru-RU" dirty="0" err="1"/>
              <a:t>сложнокоординационных</a:t>
            </a:r>
            <a:r>
              <a:rPr lang="ru-RU" dirty="0"/>
              <a:t> видах до 80% в единоборствах). Интроверты составляют треть спортсменов в </a:t>
            </a:r>
            <a:r>
              <a:rPr lang="ru-RU" dirty="0" err="1"/>
              <a:t>сложнокоординационных</a:t>
            </a:r>
            <a:r>
              <a:rPr lang="ru-RU" dirty="0"/>
              <a:t> и циклических видах спорта, что вполне соответствует специфике видов деятельности.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Психотипические особенности спортсменов разнообразных видов спорта и с разной степенью успешности спортивного </a:t>
            </a:r>
            <a:r>
              <a:rPr lang="ru-RU" sz="2400" dirty="0" smtClean="0"/>
              <a:t>совершенствования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035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708" y="1304544"/>
            <a:ext cx="11297830" cy="1873758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/>
              <a:t>Поскольку выборка позволяла оценить исследуемые особенности квалифицированных спортсменов, то нас заинтересовало, чем отличаются от остальных спортсмены, достигшие высоких результатов (МС и МСМК) и перспективные (по мнению тренеров), а также, входящие в юниорские сборные команды. Поэтому разберем соотношение ведущих функций/ресурсов успешных и перспективных спортсменов в различных видах спорта (более 50 человек) (таблица 3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pPr fontAlgn="t"/>
            <a:r>
              <a:rPr lang="ru-RU" dirty="0" smtClean="0"/>
              <a:t>Среди </a:t>
            </a:r>
            <a:r>
              <a:rPr lang="ru-RU" dirty="0"/>
              <a:t>более успешных спортсменов возрастает процент экстравертов на 26%. В </a:t>
            </a:r>
            <a:r>
              <a:rPr lang="ru-RU" dirty="0" err="1"/>
              <a:t>сложнокоординационных</a:t>
            </a:r>
            <a:r>
              <a:rPr lang="ru-RU" dirty="0"/>
              <a:t> видах спорта возросла доля </a:t>
            </a:r>
            <a:r>
              <a:rPr lang="ru-RU" dirty="0" err="1"/>
              <a:t>интуитов</a:t>
            </a:r>
            <a:r>
              <a:rPr lang="ru-RU" dirty="0"/>
              <a:t> на 17%. В </a:t>
            </a:r>
            <a:r>
              <a:rPr lang="ru-RU" dirty="0" smtClean="0"/>
              <a:t>единоборствах увеличился процент </a:t>
            </a:r>
            <a:r>
              <a:rPr lang="ru-RU" dirty="0" err="1" smtClean="0"/>
              <a:t>сенсориков</a:t>
            </a:r>
            <a:r>
              <a:rPr lang="ru-RU" dirty="0" smtClean="0"/>
              <a:t> на 17%. В циклических видах спорта отмечаем приросты на 7% в ощущениях и логике.</a:t>
            </a:r>
          </a:p>
          <a:p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Психотипические особенности спортсменов разнообразных видов спорта и с разной степенью успешности спортивного </a:t>
            </a:r>
            <a:r>
              <a:rPr lang="ru-RU" sz="2400" dirty="0" smtClean="0"/>
              <a:t>совершенствования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178302"/>
            <a:ext cx="11391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5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Современное определение соционики</a:t>
            </a:r>
            <a:endParaRPr lang="ru-RU" b="1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58" y="1868487"/>
            <a:ext cx="10515600" cy="4351338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настоящее время соционика рассматривается как отдельная наука </a:t>
            </a:r>
            <a:br>
              <a:rPr lang="ru-RU" dirty="0" smtClean="0"/>
            </a:br>
            <a:r>
              <a:rPr lang="ru-RU" dirty="0" smtClean="0"/>
              <a:t>о механизмах информационного метаболизма индивидуальной и </a:t>
            </a:r>
            <a:r>
              <a:rPr lang="ru-RU" dirty="0" err="1" smtClean="0"/>
              <a:t>социетальной</a:t>
            </a:r>
            <a:r>
              <a:rPr lang="ru-RU" dirty="0" smtClean="0"/>
              <a:t> психики, развивающаяся на стыке психологии, социологии, информатики и кибернетики. </a:t>
            </a:r>
          </a:p>
          <a:p>
            <a:r>
              <a:rPr lang="ru-RU" b="1" dirty="0" smtClean="0"/>
              <a:t>Соционику можно определить как науку о системе типов </a:t>
            </a:r>
            <a:r>
              <a:rPr lang="ru-RU" b="1" dirty="0" err="1" smtClean="0"/>
              <a:t>психоинформационных</a:t>
            </a:r>
            <a:r>
              <a:rPr lang="ru-RU" b="1" dirty="0" smtClean="0"/>
              <a:t> систем </a:t>
            </a:r>
            <a:r>
              <a:rPr lang="ru-RU" dirty="0" smtClean="0"/>
              <a:t>(человек, коллектив, этнос, государство) </a:t>
            </a:r>
            <a:r>
              <a:rPr lang="ru-RU" b="1" dirty="0" smtClean="0"/>
              <a:t>и взаимодействиях между ними, или как науку </a:t>
            </a:r>
            <a:r>
              <a:rPr lang="ru-RU" b="1" dirty="0"/>
              <a:t>о системе типов информационного </a:t>
            </a:r>
            <a:r>
              <a:rPr lang="ru-RU" b="1" dirty="0" smtClean="0"/>
              <a:t>метаболизма.</a:t>
            </a:r>
          </a:p>
          <a:p>
            <a:r>
              <a:rPr lang="ru-RU" dirty="0" smtClean="0"/>
              <a:t>Это соответствует определению </a:t>
            </a:r>
            <a:r>
              <a:rPr lang="ru-RU" dirty="0" err="1" smtClean="0"/>
              <a:t>А.Аугустинавичюте</a:t>
            </a:r>
            <a:r>
              <a:rPr lang="ru-RU" dirty="0" smtClean="0"/>
              <a:t>: «Соционика - наука о </a:t>
            </a:r>
            <a:r>
              <a:rPr lang="ru-RU" dirty="0" err="1" smtClean="0"/>
              <a:t>соционе</a:t>
            </a:r>
            <a:r>
              <a:rPr lang="ru-RU" dirty="0" smtClean="0"/>
              <a:t>, </a:t>
            </a:r>
            <a:r>
              <a:rPr lang="ru-RU" dirty="0" err="1" smtClean="0"/>
              <a:t>соционной</a:t>
            </a:r>
            <a:r>
              <a:rPr lang="ru-RU" dirty="0" smtClean="0"/>
              <a:t> природе человека и </a:t>
            </a:r>
            <a:r>
              <a:rPr lang="ru-RU" dirty="0" err="1" smtClean="0"/>
              <a:t>соционной</a:t>
            </a:r>
            <a:r>
              <a:rPr lang="ru-RU" dirty="0" smtClean="0"/>
              <a:t> структуре общества, о разных типах информационного метаболизма (ИМ) людей и разных формах взаимоотношений между ними».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2821-3688-4FC8-8717-6EA7D4E451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708" y="1166957"/>
            <a:ext cx="11481916" cy="502657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последующих исследованиях авторами было зафиксировано, что в кризисных ситуациях часто ведущая функция блокируются. Вместо неё в управление включается «теневая» функция (т.е. противоположная ведущей), которая редко используется </a:t>
            </a:r>
            <a:r>
              <a:rPr lang="ru-RU" dirty="0" smtClean="0"/>
              <a:t>личностью. </a:t>
            </a:r>
            <a:r>
              <a:rPr lang="ru-RU" dirty="0"/>
              <a:t>Именно в этом случае проявляются не адекватные реакции и поведение, приводящие к появлению ситуативных проблем, перед которыми человек становится бессильным. Кроме того, человеку сложно понимать личность с другим набором функций, что часто является негативным источником и фактором в процессе взаимоотношений. С чем очень часто сталкиваются тренеры. </a:t>
            </a:r>
            <a:endParaRPr lang="ru-RU" dirty="0" smtClean="0"/>
          </a:p>
          <a:p>
            <a:r>
              <a:rPr lang="ru-RU" dirty="0" smtClean="0"/>
              <a:t>Считаем </a:t>
            </a:r>
            <a:r>
              <a:rPr lang="ru-RU" dirty="0"/>
              <a:t>необходимым обратить внимание на «теневую» функцию, т.к. в экстремальных (соревновательных в том числе) ситуациях именно она часто начинает управлять личностью. И поскольку она не является развитой и привычной, человек не знает, как с ней взаимодействовать (он попросту с ней не знаком; знает, что в экстремальных ситуациях с ним происходит что-то, с чем он не может справиться и, чаще всего, когда происходит восстановление, он успокаивается и приходит в своё привычное состояние, начинает анализировать своё поведение и считать его неприемлемым, неправильным, давать себе негативную оценку, тем самым снижает уверенность, самооценку и порождает в себе чувство агрессии и вины). Поэтому необходимо обучить каждого спортсмена приемам </a:t>
            </a:r>
            <a:r>
              <a:rPr lang="ru-RU" dirty="0" err="1"/>
              <a:t>психорегуляции</a:t>
            </a:r>
            <a:r>
              <a:rPr lang="ru-RU" dirty="0"/>
              <a:t>. При осознанном и дозированном развитии неразвитой «теневой» функции происходит своеобразное выравнивание влияния всех функций на личность человека. Мы называем это - наработкой новых определённых способностей.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Психотипические особенности спортсменов разнообразных видов спорта и с разной степенью успешности спортивного </a:t>
            </a:r>
            <a:r>
              <a:rPr lang="ru-RU" sz="2400" dirty="0" smtClean="0"/>
              <a:t>совершенствования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863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Образовательный стандарт </a:t>
            </a:r>
            <a:br>
              <a:rPr lang="ru-RU" dirty="0" smtClean="0"/>
            </a:br>
            <a:r>
              <a:rPr lang="ru-RU" dirty="0" smtClean="0"/>
              <a:t>республики Беларусь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6860423" cy="6572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Переподготовка руководящих работников и специалистов, имеющих высшее образование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896" y="2658979"/>
            <a:ext cx="6680535" cy="3021890"/>
          </a:xfrm>
          <a:ln w="12700">
            <a:solidFill>
              <a:srgbClr val="328BFF"/>
            </a:solidFill>
          </a:ln>
        </p:spPr>
      </p:pic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79891" y="1323474"/>
            <a:ext cx="3273382" cy="5134989"/>
          </a:xfrm>
          <a:prstGeom prst="rect">
            <a:avLst/>
          </a:prstGeom>
          <a:ln w="19050">
            <a:solidFill>
              <a:srgbClr val="328BFF"/>
            </a:solidFill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ru-RU" noProof="0" smtClean="0"/>
              <a:pPr/>
              <a:t>31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11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594" r="1400" b="9781"/>
          <a:stretch/>
        </p:blipFill>
        <p:spPr>
          <a:xfrm>
            <a:off x="880090" y="0"/>
            <a:ext cx="10607040" cy="685262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32</a:t>
            </a:fld>
            <a:endParaRPr lang="ru-RU" noProof="0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70213" y="3105635"/>
            <a:ext cx="8383587" cy="641350"/>
          </a:xfrm>
        </p:spPr>
        <p:txBody>
          <a:bodyPr>
            <a:normAutofit/>
          </a:bodyPr>
          <a:lstStyle/>
          <a:p>
            <a:r>
              <a:rPr lang="en-GB" sz="4000" b="1" cap="none" dirty="0">
                <a:solidFill>
                  <a:srgbClr val="FF0000"/>
                </a:solidFill>
                <a:latin typeface="Bookman Old Style" panose="02050604050505020204" pitchFamily="18" charset="0"/>
              </a:rPr>
              <a:t>https://edu.socionic.info/</a:t>
            </a:r>
            <a:endParaRPr lang="ru-RU" sz="4000" b="1" cap="none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37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6514799" y="3702059"/>
            <a:ext cx="513605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Международный институт </a:t>
            </a:r>
            <a:r>
              <a:rPr lang="ru-RU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соционики</a:t>
            </a:r>
            <a:endParaRPr lang="ru-RU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cap="none" dirty="0" smtClean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123</a:t>
            </a:r>
            <a:r>
              <a:rPr lang="en-US" sz="2800" b="1" cap="none" dirty="0" smtClean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@socionic.info</a:t>
            </a:r>
            <a:r>
              <a:rPr lang="en-US" sz="2800" b="1" cap="none" dirty="0" smtClean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ru-RU" sz="2800" b="1" cap="none" dirty="0">
              <a:solidFill>
                <a:srgbClr val="002060"/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cap="none" dirty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4"/>
              </a:rPr>
              <a:t>https://socionic.info</a:t>
            </a:r>
            <a:r>
              <a:rPr lang="en-US" sz="2800" b="1" cap="none" dirty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ru-RU" sz="2800" b="1" cap="none" dirty="0">
              <a:solidFill>
                <a:srgbClr val="002060"/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rtl="0"/>
            <a:fld id="{ED6580AB-5C3C-4B4F-8E2A-8B7A0A8CE695}" type="slidenum">
              <a:rPr lang="ru-RU" noProof="0" smtClean="0"/>
              <a:t>33</a:t>
            </a:fld>
            <a:endParaRPr lang="ru-RU" noProof="0" dirty="0"/>
          </a:p>
        </p:txBody>
      </p:sp>
      <p:sp>
        <p:nvSpPr>
          <p:cNvPr id="3" name="Надпись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1026904" y="2871063"/>
            <a:ext cx="4880602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5400" b="1" dirty="0" smtClean="0">
                <a:solidFill>
                  <a:srgbClr val="EEA4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</a:t>
            </a:r>
            <a:r>
              <a:rPr lang="en-US" sz="5400" b="1" dirty="0" smtClean="0">
                <a:solidFill>
                  <a:srgbClr val="EEA4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5400" b="1" dirty="0" smtClean="0">
                <a:solidFill>
                  <a:srgbClr val="EEA4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5400" b="1" dirty="0" smtClean="0">
                <a:solidFill>
                  <a:srgbClr val="EEA4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5400" b="1" dirty="0">
              <a:solidFill>
                <a:srgbClr val="EEA4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14D704-FBC1-4B9B-ACD0-31A4ABE4E5A5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20" y="1891098"/>
            <a:ext cx="9085284" cy="305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116"/>
          <p:cNvSpPr>
            <a:spLocks noChangeShapeType="1"/>
          </p:cNvSpPr>
          <p:nvPr/>
        </p:nvSpPr>
        <p:spPr bwMode="auto">
          <a:xfrm flipH="1">
            <a:off x="2674938" y="2205039"/>
            <a:ext cx="2341562" cy="179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117"/>
          <p:cNvSpPr>
            <a:spLocks noChangeShapeType="1"/>
          </p:cNvSpPr>
          <p:nvPr/>
        </p:nvSpPr>
        <p:spPr bwMode="auto">
          <a:xfrm>
            <a:off x="5808663" y="2205039"/>
            <a:ext cx="0" cy="179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118"/>
          <p:cNvSpPr>
            <a:spLocks noChangeShapeType="1"/>
          </p:cNvSpPr>
          <p:nvPr/>
        </p:nvSpPr>
        <p:spPr bwMode="auto">
          <a:xfrm>
            <a:off x="7104063" y="2168525"/>
            <a:ext cx="2628900" cy="2174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119"/>
          <p:cNvSpPr>
            <a:spLocks noChangeShapeType="1"/>
          </p:cNvSpPr>
          <p:nvPr/>
        </p:nvSpPr>
        <p:spPr bwMode="auto">
          <a:xfrm flipH="1">
            <a:off x="3827464" y="2205038"/>
            <a:ext cx="1476375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120"/>
          <p:cNvSpPr>
            <a:spLocks noChangeShapeType="1"/>
          </p:cNvSpPr>
          <p:nvPr/>
        </p:nvSpPr>
        <p:spPr bwMode="auto">
          <a:xfrm flipH="1">
            <a:off x="4872039" y="2205038"/>
            <a:ext cx="719137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21"/>
          <p:cNvSpPr>
            <a:spLocks noChangeShapeType="1"/>
          </p:cNvSpPr>
          <p:nvPr/>
        </p:nvSpPr>
        <p:spPr bwMode="auto">
          <a:xfrm>
            <a:off x="6672264" y="2205038"/>
            <a:ext cx="1476375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Line 122"/>
          <p:cNvSpPr>
            <a:spLocks noChangeShapeType="1"/>
          </p:cNvSpPr>
          <p:nvPr/>
        </p:nvSpPr>
        <p:spPr bwMode="auto">
          <a:xfrm>
            <a:off x="6167439" y="2205038"/>
            <a:ext cx="719137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584" y="692696"/>
            <a:ext cx="7956884" cy="5796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FB19EA-7D50-4CB3-A65E-8C3769A856B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05983" name="Group 95"/>
          <p:cNvGraphicFramePr>
            <a:graphicFrameLocks noGrp="1"/>
          </p:cNvGraphicFramePr>
          <p:nvPr>
            <p:extLst/>
          </p:nvPr>
        </p:nvGraphicFramePr>
        <p:xfrm>
          <a:off x="2424113" y="765175"/>
          <a:ext cx="7885112" cy="5711888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интегральная соционика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2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менеджмент: теория и практика;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реорганизация коллективов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концепция психоинформационного пространства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коллектива и этноса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интегральные типы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существование человека и движение человека и социума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психоинформационном фрактале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исторических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прогнозирование социально-политических процессов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межэтнические и межнациональные отношения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процессов современной политики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человеческой цивилизации в целом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20" name="Line 5"/>
          <p:cNvSpPr>
            <a:spLocks noChangeShapeType="1"/>
          </p:cNvSpPr>
          <p:nvPr/>
        </p:nvSpPr>
        <p:spPr bwMode="auto">
          <a:xfrm flipH="1">
            <a:off x="3863976" y="1268414"/>
            <a:ext cx="1871663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4"/>
          <p:cNvSpPr>
            <a:spLocks noChangeShapeType="1"/>
          </p:cNvSpPr>
          <p:nvPr/>
        </p:nvSpPr>
        <p:spPr bwMode="auto">
          <a:xfrm>
            <a:off x="6096000" y="1233488"/>
            <a:ext cx="1404938" cy="323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Rectangle 7"/>
          <p:cNvSpPr>
            <a:spLocks noChangeArrowheads="1"/>
          </p:cNvSpPr>
          <p:nvPr/>
        </p:nvSpPr>
        <p:spPr bwMode="auto">
          <a:xfrm>
            <a:off x="1524001" y="19224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23" name="Rectangle 9"/>
          <p:cNvSpPr>
            <a:spLocks noChangeArrowheads="1"/>
          </p:cNvSpPr>
          <p:nvPr/>
        </p:nvSpPr>
        <p:spPr bwMode="auto">
          <a:xfrm>
            <a:off x="1524001" y="19224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24" name="Rectangle 87"/>
          <p:cNvSpPr>
            <a:spLocks noChangeArrowheads="1"/>
          </p:cNvSpPr>
          <p:nvPr/>
        </p:nvSpPr>
        <p:spPr bwMode="auto">
          <a:xfrm>
            <a:off x="1524001" y="4750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431B-D366-4723-A813-719A5E0573B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4608" y="1276350"/>
            <a:ext cx="10926318" cy="4935549"/>
          </a:xfrm>
          <a:solidFill>
            <a:srgbClr val="FFFFFF">
              <a:alpha val="89804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сегодняшний день библиотека Российского индекса научного цитирования (РИНЦ) elibrary.ru содержит </a:t>
            </a:r>
            <a:r>
              <a:rPr lang="ru-RU" b="1" dirty="0" smtClean="0"/>
              <a:t>5167 </a:t>
            </a:r>
            <a:r>
              <a:rPr lang="ru-RU" dirty="0" smtClean="0"/>
              <a:t>журнальных статей по применению методов соционики. </a:t>
            </a:r>
          </a:p>
          <a:p>
            <a:r>
              <a:rPr lang="ru-RU" dirty="0" smtClean="0"/>
              <a:t>Академия </a:t>
            </a:r>
            <a:r>
              <a:rPr lang="ru-RU" dirty="0" err="1" smtClean="0"/>
              <a:t>Google</a:t>
            </a:r>
            <a:r>
              <a:rPr lang="ru-RU" dirty="0" smtClean="0"/>
              <a:t> (scholar.google.com) —поисковая система по текстам научных публикаций — содержит </a:t>
            </a:r>
            <a:r>
              <a:rPr lang="ru-RU" b="1" dirty="0" smtClean="0"/>
              <a:t>7180 </a:t>
            </a:r>
            <a:r>
              <a:rPr lang="ru-RU" dirty="0" smtClean="0"/>
              <a:t>работ и ссылок </a:t>
            </a:r>
            <a:r>
              <a:rPr lang="ru-RU" dirty="0"/>
              <a:t>на термин </a:t>
            </a:r>
            <a:r>
              <a:rPr lang="ru-RU" b="1" dirty="0" smtClean="0"/>
              <a:t>соционика / </a:t>
            </a:r>
            <a:r>
              <a:rPr lang="uk-UA" b="1" dirty="0" smtClean="0"/>
              <a:t>соціоніка</a:t>
            </a:r>
            <a:r>
              <a:rPr lang="ru-RU" dirty="0" smtClean="0"/>
              <a:t>, </a:t>
            </a:r>
            <a:r>
              <a:rPr lang="ru-RU" b="1" dirty="0" smtClean="0"/>
              <a:t>3350</a:t>
            </a:r>
            <a:r>
              <a:rPr lang="ru-RU" dirty="0" smtClean="0"/>
              <a:t> ссылок на термин </a:t>
            </a:r>
            <a:r>
              <a:rPr lang="en-US" b="1" dirty="0" smtClean="0"/>
              <a:t>socionics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Эти работы ссылаются на соционические журналы, издаваемые Международным институтом соционики, и на книги докторов и магистров соционики. </a:t>
            </a:r>
          </a:p>
          <a:p>
            <a:r>
              <a:rPr lang="ru-RU" dirty="0" smtClean="0"/>
              <a:t>Соционика как научная дисциплина и область исследований получила признание и распространение в целом ряде стран. Академические исследования и прикладные работы в сфере соционики проводятся в Украине, России, Казахстане, Белоруссии, Армении, Грузии, Молдавии, Болгарии, Великобритании, Латвии, Литве, Румынии, Эстонии, Австрии, Германии, а также в США и Канаде. Методы соционики были использованы в более чем 1000 диссертациях (из них 150 докторских), защищённых в Украине, России, Латвии, Индии, странах Латинской Америки.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1838" y="297420"/>
            <a:ext cx="11150600" cy="1394219"/>
          </a:xfrm>
        </p:spPr>
        <p:txBody>
          <a:bodyPr/>
          <a:lstStyle/>
          <a:p>
            <a:r>
              <a:rPr lang="ru-RU" dirty="0"/>
              <a:t>Концепции и методы соционики используются во всех гуманитарных и в некоторых технических </a:t>
            </a:r>
            <a:r>
              <a:rPr lang="ru-RU" dirty="0" smtClean="0"/>
              <a:t>науках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52576" y="1716089"/>
            <a:ext cx="9053513" cy="5145087"/>
            <a:chOff x="28575" y="1716088"/>
            <a:chExt cx="9053513" cy="5145087"/>
          </a:xfrm>
          <a:solidFill>
            <a:schemeClr val="bg2">
              <a:lumMod val="50000"/>
            </a:schemeClr>
          </a:solidFill>
        </p:grpSpPr>
        <p:sp>
          <p:nvSpPr>
            <p:cNvPr id="30" name="Шестиугольник 29"/>
            <p:cNvSpPr/>
            <p:nvPr/>
          </p:nvSpPr>
          <p:spPr>
            <a:xfrm rot="5400000">
              <a:off x="1727200" y="5086350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 rot="5400000">
              <a:off x="5461000" y="5057775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2" name="Шестиугольник 31"/>
            <p:cNvSpPr/>
            <p:nvPr/>
          </p:nvSpPr>
          <p:spPr>
            <a:xfrm rot="5400000">
              <a:off x="3578225" y="4989513"/>
              <a:ext cx="1890713" cy="1766887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 rot="5400000">
              <a:off x="7268369" y="5099844"/>
              <a:ext cx="1892300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 rot="5400000">
              <a:off x="-101599" y="5065712"/>
              <a:ext cx="1890712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Шестиугольник 4"/>
            <p:cNvSpPr/>
            <p:nvPr/>
          </p:nvSpPr>
          <p:spPr>
            <a:xfrm rot="5400000">
              <a:off x="1779588" y="1874838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Шестиугольник 6"/>
            <p:cNvSpPr/>
            <p:nvPr/>
          </p:nvSpPr>
          <p:spPr>
            <a:xfrm rot="5400000">
              <a:off x="6353175" y="3460750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 rot="5400000">
              <a:off x="5513388" y="1846263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 rot="5400000">
              <a:off x="3646488" y="1846263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" name="Шестиугольник 12"/>
            <p:cNvSpPr/>
            <p:nvPr/>
          </p:nvSpPr>
          <p:spPr>
            <a:xfrm rot="5400000">
              <a:off x="2684462" y="3460751"/>
              <a:ext cx="1890713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 rot="5400000">
              <a:off x="849312" y="3460751"/>
              <a:ext cx="1890713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 rot="5400000">
              <a:off x="7320757" y="1888331"/>
              <a:ext cx="1892300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 rot="5400000">
              <a:off x="4518025" y="3460750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7" name="Шестиугольник 26"/>
            <p:cNvSpPr/>
            <p:nvPr/>
          </p:nvSpPr>
          <p:spPr>
            <a:xfrm rot="5400000">
              <a:off x="-87312" y="1887538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02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Тематика  более 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1000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диссертаций,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использующих  методы  соционики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5757B-3622-4E90-A372-2C51DDA7D16B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4294967295"/>
          </p:nvPr>
        </p:nvSpPr>
        <p:spPr>
          <a:xfrm>
            <a:off x="9347200" y="6305550"/>
            <a:ext cx="28448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  <a:latin typeface="Tahoma" pitchFamily="34" charset="0"/>
              </a:rPr>
              <a:t>18.09.2021</a:t>
            </a:r>
            <a:endParaRPr lang="ru-RU">
              <a:solidFill>
                <a:srgbClr val="EEECE1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8331200" y="6305550"/>
            <a:ext cx="3860800" cy="476250"/>
          </a:xfr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  <a:latin typeface="Tahoma" pitchFamily="34" charset="0"/>
              </a:rPr>
              <a:t>37-я Международная конференция по соционике</a:t>
            </a:r>
            <a:endParaRPr lang="ru-RU">
              <a:solidFill>
                <a:srgbClr val="EEECE1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15" name="Шестиугольник 4"/>
          <p:cNvSpPr/>
          <p:nvPr/>
        </p:nvSpPr>
        <p:spPr>
          <a:xfrm>
            <a:off x="7146926" y="2054225"/>
            <a:ext cx="1655763" cy="12128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лингвистика, филология</a:t>
            </a:r>
            <a:endParaRPr lang="ru-RU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" name="Шестиугольник 4"/>
          <p:cNvSpPr/>
          <p:nvPr/>
        </p:nvSpPr>
        <p:spPr>
          <a:xfrm>
            <a:off x="3408363" y="2055813"/>
            <a:ext cx="1655762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педагогика,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воспитание,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образование</a:t>
            </a:r>
          </a:p>
        </p:txBody>
      </p:sp>
      <p:sp>
        <p:nvSpPr>
          <p:cNvPr id="17" name="Шестиугольник 4"/>
          <p:cNvSpPr/>
          <p:nvPr/>
        </p:nvSpPr>
        <p:spPr>
          <a:xfrm>
            <a:off x="2459038" y="3629026"/>
            <a:ext cx="1657350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социология,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политология</a:t>
            </a:r>
          </a:p>
        </p:txBody>
      </p:sp>
      <p:sp>
        <p:nvSpPr>
          <p:cNvPr id="19" name="Шестиугольник 4"/>
          <p:cNvSpPr/>
          <p:nvPr/>
        </p:nvSpPr>
        <p:spPr>
          <a:xfrm>
            <a:off x="5283201" y="2047875"/>
            <a:ext cx="1655763" cy="12128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экономика,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управление, менеджмент и организация производства</a:t>
            </a:r>
          </a:p>
        </p:txBody>
      </p:sp>
      <p:sp>
        <p:nvSpPr>
          <p:cNvPr id="20" name="Шестиугольник 4"/>
          <p:cNvSpPr/>
          <p:nvPr/>
        </p:nvSpPr>
        <p:spPr>
          <a:xfrm>
            <a:off x="7958138" y="3722688"/>
            <a:ext cx="1657350" cy="12128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авиация,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техника,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космос</a:t>
            </a:r>
          </a:p>
        </p:txBody>
      </p:sp>
      <p:sp>
        <p:nvSpPr>
          <p:cNvPr id="21" name="Шестиугольник 4"/>
          <p:cNvSpPr/>
          <p:nvPr/>
        </p:nvSpPr>
        <p:spPr>
          <a:xfrm>
            <a:off x="3382963" y="5287963"/>
            <a:ext cx="1655762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неврология,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физиология, психиатрия, медицина</a:t>
            </a:r>
          </a:p>
        </p:txBody>
      </p:sp>
      <p:sp>
        <p:nvSpPr>
          <p:cNvPr id="22" name="Шестиугольник 4"/>
          <p:cNvSpPr/>
          <p:nvPr/>
        </p:nvSpPr>
        <p:spPr>
          <a:xfrm>
            <a:off x="5095876" y="5207001"/>
            <a:ext cx="19351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pc="-80" dirty="0">
                <a:solidFill>
                  <a:prstClr val="white"/>
                </a:solidFill>
                <a:latin typeface="Corbel" panose="020B0503020204020204" pitchFamily="34" charset="0"/>
              </a:rPr>
              <a:t>профориентация,</a:t>
            </a:r>
            <a:r>
              <a:rPr lang="ru-RU" spc="-70" dirty="0">
                <a:solidFill>
                  <a:prstClr val="white"/>
                </a:solidFill>
                <a:latin typeface="Corbel" panose="020B0503020204020204" pitchFamily="34" charset="0"/>
              </a:rPr>
              <a:t/>
            </a:r>
            <a:br>
              <a:rPr lang="ru-RU" spc="-70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spc="-70" dirty="0" err="1">
                <a:solidFill>
                  <a:prstClr val="white"/>
                </a:solidFill>
                <a:latin typeface="Corbel" panose="020B0503020204020204" pitchFamily="34" charset="0"/>
              </a:rPr>
              <a:t>акмеология</a:t>
            </a:r>
            <a:endParaRPr lang="ru-RU" spc="-7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3" name="Шестиугольник 4"/>
          <p:cNvSpPr/>
          <p:nvPr/>
        </p:nvSpPr>
        <p:spPr>
          <a:xfrm>
            <a:off x="8899526" y="5414963"/>
            <a:ext cx="1655763" cy="1111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спорт, 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МЧС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4" name="Шестиугольник 4"/>
          <p:cNvSpPr/>
          <p:nvPr/>
        </p:nvSpPr>
        <p:spPr>
          <a:xfrm>
            <a:off x="7089776" y="5295901"/>
            <a:ext cx="16557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вооруженные силы, МВД,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юридические науки</a:t>
            </a:r>
          </a:p>
        </p:txBody>
      </p:sp>
      <p:sp>
        <p:nvSpPr>
          <p:cNvPr id="26" name="Шестиугольник 4"/>
          <p:cNvSpPr/>
          <p:nvPr/>
        </p:nvSpPr>
        <p:spPr>
          <a:xfrm>
            <a:off x="8948738" y="2085976"/>
            <a:ext cx="1657350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философия,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антропология,</a:t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история</a:t>
            </a:r>
          </a:p>
        </p:txBody>
      </p:sp>
      <p:sp>
        <p:nvSpPr>
          <p:cNvPr id="29" name="Шестиугольник 4"/>
          <p:cNvSpPr/>
          <p:nvPr/>
        </p:nvSpPr>
        <p:spPr>
          <a:xfrm>
            <a:off x="6159501" y="3668713"/>
            <a:ext cx="1655763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семейные отношения</a:t>
            </a:r>
          </a:p>
        </p:txBody>
      </p:sp>
      <p:sp>
        <p:nvSpPr>
          <p:cNvPr id="35" name="Шестиугольник 4"/>
          <p:cNvSpPr/>
          <p:nvPr/>
        </p:nvSpPr>
        <p:spPr>
          <a:xfrm>
            <a:off x="1358901" y="5267326"/>
            <a:ext cx="19351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pc="-50" dirty="0">
                <a:solidFill>
                  <a:prstClr val="white"/>
                </a:solidFill>
                <a:latin typeface="Corbel" panose="020B0503020204020204" pitchFamily="34" charset="0"/>
              </a:rPr>
              <a:t>информационные системы</a:t>
            </a:r>
            <a:br>
              <a:rPr lang="ru-RU" sz="1600" spc="-50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sz="1600" spc="-50" dirty="0">
                <a:solidFill>
                  <a:prstClr val="white"/>
                </a:solidFill>
                <a:latin typeface="Corbel" panose="020B0503020204020204" pitchFamily="34" charset="0"/>
              </a:rPr>
              <a:t> и их защита</a:t>
            </a:r>
          </a:p>
        </p:txBody>
      </p:sp>
      <p:sp>
        <p:nvSpPr>
          <p:cNvPr id="18" name="Шестиугольник 4"/>
          <p:cNvSpPr/>
          <p:nvPr/>
        </p:nvSpPr>
        <p:spPr>
          <a:xfrm>
            <a:off x="1539876" y="2247901"/>
            <a:ext cx="16557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социальная психология,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типология личности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36" name="Шестиугольник 4"/>
          <p:cNvSpPr/>
          <p:nvPr/>
        </p:nvSpPr>
        <p:spPr>
          <a:xfrm>
            <a:off x="4337051" y="3757613"/>
            <a:ext cx="1710531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pc="-50" dirty="0">
                <a:solidFill>
                  <a:prstClr val="white"/>
                </a:solidFill>
                <a:latin typeface="Corbel" panose="020B0503020204020204" pitchFamily="34" charset="0"/>
              </a:rPr>
              <a:t>культурология,</a:t>
            </a: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</a:br>
            <a:r>
              <a:rPr lang="ru-RU" dirty="0">
                <a:solidFill>
                  <a:prstClr val="white"/>
                </a:solidFill>
                <a:latin typeface="Corbel" panose="020B0503020204020204" pitchFamily="34" charset="0"/>
              </a:rPr>
              <a:t>духовная культура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0271" name="TextBox 2"/>
          <p:cNvSpPr txBox="1">
            <a:spLocks noChangeArrowheads="1"/>
          </p:cNvSpPr>
          <p:nvPr/>
        </p:nvSpPr>
        <p:spPr bwMode="auto">
          <a:xfrm>
            <a:off x="1758156" y="829114"/>
            <a:ext cx="8705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8021">
                    <a:lumMod val="75000"/>
                  </a:srgbClr>
                </a:solidFill>
                <a:latin typeface="Cambria" pitchFamily="18" charset="0"/>
              </a:rPr>
              <a:t>Украина, Россия, Казахстан, Армения, Азербайджан, Белоруссия, Болгария, Латвия, Литва </a:t>
            </a:r>
          </a:p>
        </p:txBody>
      </p:sp>
    </p:spTree>
    <p:extLst>
      <p:ext uri="{BB962C8B-B14F-4D97-AF65-F5344CB8AC3E}">
        <p14:creationId xmlns:p14="http://schemas.microsoft.com/office/powerpoint/2010/main" val="178743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5938" y="1166957"/>
            <a:ext cx="10837862" cy="486724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 других вузах России, Украины и стран СНГ, а также в Болгарии, Латвии, Литве, Румынии либо в качестве отдельного курса, либо в учебных курсах по социологии, педагогике, социальной психологии, менеджменту, психологии управления, управлению человеческими ресурсами, </a:t>
            </a:r>
            <a:r>
              <a:rPr lang="ru-RU" dirty="0" err="1" smtClean="0"/>
              <a:t>конфликтологии</a:t>
            </a:r>
            <a:r>
              <a:rPr lang="ru-RU" dirty="0" smtClean="0"/>
              <a:t>, сервису и туризму, информатике и программированию, философии, неврологии, журналистике, документоведению, рекламе, библиотековедению, социальной работе, лингводидактике и другим дисциплинам. </a:t>
            </a:r>
            <a:endParaRPr lang="en-US" dirty="0" smtClean="0"/>
          </a:p>
          <a:p>
            <a:r>
              <a:rPr lang="ru-RU" dirty="0" smtClean="0"/>
              <a:t>Университетами России, Украины, Болгарии, Румынии издан ряд учебников и монографий по соционике. Возникли новые научные направления: педагогическая соционика; социологическая соционика; деловая соционика, или соционика управления; библиотечная соционика; авиационная соционика; </a:t>
            </a:r>
            <a:r>
              <a:rPr lang="ru-RU" dirty="0" err="1" smtClean="0"/>
              <a:t>лингвосоционика</a:t>
            </a:r>
            <a:r>
              <a:rPr lang="ru-RU" dirty="0" smtClean="0"/>
              <a:t> и другие.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Соционика преподается в более чем </a:t>
            </a:r>
            <a:r>
              <a:rPr lang="en-US" dirty="0"/>
              <a:t>20</a:t>
            </a:r>
            <a:r>
              <a:rPr lang="ru-RU" dirty="0"/>
              <a:t>0 </a:t>
            </a:r>
            <a:r>
              <a:rPr lang="ru-RU" dirty="0" smtClean="0"/>
              <a:t>университетах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613525"/>
            <a:ext cx="2844800" cy="136525"/>
          </a:xfrm>
        </p:spPr>
        <p:txBody>
          <a:bodyPr/>
          <a:lstStyle/>
          <a:p>
            <a:fld id="{73C1431B-D366-4723-A813-719A5E0573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795" t="5699" r="5698" b="8639"/>
          <a:stretch/>
        </p:blipFill>
        <p:spPr>
          <a:xfrm>
            <a:off x="447194" y="151793"/>
            <a:ext cx="11284911" cy="65083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73680"/>
            <a:ext cx="11873753" cy="933543"/>
          </a:xfrm>
        </p:spPr>
        <p:txBody>
          <a:bodyPr/>
          <a:lstStyle/>
          <a:p>
            <a:r>
              <a:rPr lang="ru-RU" sz="3600" cap="none" dirty="0" smtClean="0">
                <a:solidFill>
                  <a:srgbClr val="FF0000"/>
                </a:solidFill>
              </a:rPr>
              <a:t>Статья в Большой Украинской Энциклопедии</a:t>
            </a:r>
            <a:endParaRPr lang="ru-RU" sz="3600" cap="none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5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0</TotalTime>
  <Words>1532</Words>
  <Application>Microsoft Office PowerPoint</Application>
  <PresentationFormat>Широкоэкранный</PresentationFormat>
  <Paragraphs>176</Paragraphs>
  <Slides>33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50" baseType="lpstr">
      <vt:lpstr>Arial</vt:lpstr>
      <vt:lpstr>Arial Narrow</vt:lpstr>
      <vt:lpstr>Bookman Old Style</vt:lpstr>
      <vt:lpstr>BrushType</vt:lpstr>
      <vt:lpstr>Calibri</vt:lpstr>
      <vt:lpstr>Cambria</vt:lpstr>
      <vt:lpstr>Candara</vt:lpstr>
      <vt:lpstr>Corbel</vt:lpstr>
      <vt:lpstr>Roboto Condensed</vt:lpstr>
      <vt:lpstr>Segoe UI</vt:lpstr>
      <vt:lpstr>Tahoma</vt:lpstr>
      <vt:lpstr>Times New Roman</vt:lpstr>
      <vt:lpstr>Vollkorn</vt:lpstr>
      <vt:lpstr>Vollkorn SemiBold</vt:lpstr>
      <vt:lpstr>Wingdings</vt:lpstr>
      <vt:lpstr>Тема Office</vt:lpstr>
      <vt:lpstr>Office Theme</vt:lpstr>
      <vt:lpstr>О РАЗВИТИИ соционики</vt:lpstr>
      <vt:lpstr>Презентация PowerPoint</vt:lpstr>
      <vt:lpstr>Современное определение соционики</vt:lpstr>
      <vt:lpstr>Презентация PowerPoint</vt:lpstr>
      <vt:lpstr>Презентация PowerPoint</vt:lpstr>
      <vt:lpstr>Концепции и методы соционики используются во всех гуманитарных и в некоторых технических науках </vt:lpstr>
      <vt:lpstr>Тематика  более  1000 диссертаций,  использующих  методы  соционики</vt:lpstr>
      <vt:lpstr>Соционика преподается в более чем 200 университетах</vt:lpstr>
      <vt:lpstr>Статья в Большой Украинской Энциклопедии</vt:lpstr>
      <vt:lpstr>Статья в Большой Украинской Энциклопедии</vt:lpstr>
      <vt:lpstr>SCIENCE INDEX и РИНЦ на elibrary.ru </vt:lpstr>
      <vt:lpstr>Наши журналы</vt:lpstr>
      <vt:lpstr>Презентация PowerPoint</vt:lpstr>
      <vt:lpstr>https://publishing.socionic.info/</vt:lpstr>
      <vt:lpstr>https://shop.socionic.info/</vt:lpstr>
      <vt:lpstr>МИС  в Гугл Академии</vt:lpstr>
      <vt:lpstr>Соционика  в Гугл Академии</vt:lpstr>
      <vt:lpstr>Соционика </vt:lpstr>
      <vt:lpstr>Соционика в пилотируемой космонавтике</vt:lpstr>
      <vt:lpstr>Авиационная соционика</vt:lpstr>
      <vt:lpstr>Презентация PowerPoint</vt:lpstr>
      <vt:lpstr>Презентация PowerPoint</vt:lpstr>
      <vt:lpstr>Авиационная соционика</vt:lpstr>
      <vt:lpstr>Соционика </vt:lpstr>
      <vt:lpstr>Психотипические особенности спортсменов разнообразных видов спорта и с разной степенью успешности спортивного совершенствования</vt:lpstr>
      <vt:lpstr>Психотипические особенности спортсменов разнообразных видов спорта и с разной степенью успешности спортивного совершенствования</vt:lpstr>
      <vt:lpstr>Психотипические особенности спортсменов разнообразных видов спорта и с разной степенью успешности спортивного совершенствования</vt:lpstr>
      <vt:lpstr>Психотипические особенности спортсменов разнообразных видов спорта и с разной степенью успешности спортивного совершенствования</vt:lpstr>
      <vt:lpstr>Психотипические особенности спортсменов разнообразных видов спорта и с разной степенью успешности спортивного совершенствования</vt:lpstr>
      <vt:lpstr>Психотипические особенности спортсменов разнообразных видов спорта и с разной степенью успешности спортивного совершенствования</vt:lpstr>
      <vt:lpstr>Образовательный стандарт  республики Беларусь </vt:lpstr>
      <vt:lpstr>https://edu.socionic.info/</vt:lpstr>
      <vt:lpstr>Слайд 10 с информацией о кадрах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2021-04-02T05:27:49Z</dcterms:created>
  <dcterms:modified xsi:type="dcterms:W3CDTF">2021-09-19T19:44:13Z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