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sldIdLst>
    <p:sldId id="256" r:id="rId2"/>
    <p:sldId id="291" r:id="rId3"/>
    <p:sldId id="321" r:id="rId4"/>
    <p:sldId id="292" r:id="rId5"/>
    <p:sldId id="275" r:id="rId6"/>
    <p:sldId id="324" r:id="rId7"/>
    <p:sldId id="276" r:id="rId8"/>
    <p:sldId id="277" r:id="rId9"/>
    <p:sldId id="319" r:id="rId10"/>
    <p:sldId id="278" r:id="rId11"/>
    <p:sldId id="279" r:id="rId12"/>
    <p:sldId id="294" r:id="rId13"/>
    <p:sldId id="280" r:id="rId14"/>
    <p:sldId id="281" r:id="rId15"/>
    <p:sldId id="282" r:id="rId16"/>
    <p:sldId id="285" r:id="rId17"/>
    <p:sldId id="296" r:id="rId18"/>
    <p:sldId id="297" r:id="rId19"/>
    <p:sldId id="303" r:id="rId20"/>
    <p:sldId id="305" r:id="rId21"/>
    <p:sldId id="326" r:id="rId22"/>
    <p:sldId id="308" r:id="rId23"/>
    <p:sldId id="309" r:id="rId24"/>
    <p:sldId id="313" r:id="rId25"/>
    <p:sldId id="322" r:id="rId26"/>
    <p:sldId id="314" r:id="rId27"/>
    <p:sldId id="315" r:id="rId28"/>
    <p:sldId id="316" r:id="rId29"/>
    <p:sldId id="317" r:id="rId30"/>
    <p:sldId id="318" r:id="rId31"/>
    <p:sldId id="320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7FB5B"/>
    <a:srgbClr val="EC623C"/>
    <a:srgbClr val="EB5931"/>
    <a:srgbClr val="CAFD59"/>
    <a:srgbClr val="84C0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9606" autoAdjust="0"/>
  </p:normalViewPr>
  <p:slideViewPr>
    <p:cSldViewPr>
      <p:cViewPr varScale="1">
        <p:scale>
          <a:sx n="65" d="100"/>
          <a:sy n="65" d="100"/>
        </p:scale>
        <p:origin x="-15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2104-8951-4EFD-96C7-32AE6A33CEB9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42F753A-9E9E-4EFD-AB83-AF2FA1959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094580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2104-8951-4EFD-96C7-32AE6A33CEB9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2F753A-9E9E-4EFD-AB83-AF2FA1959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34649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2104-8951-4EFD-96C7-32AE6A33CEB9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2F753A-9E9E-4EFD-AB83-AF2FA1959A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358401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2104-8951-4EFD-96C7-32AE6A33CEB9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2F753A-9E9E-4EFD-AB83-AF2FA1959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897995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2104-8951-4EFD-96C7-32AE6A33CEB9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2F753A-9E9E-4EFD-AB83-AF2FA1959A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0336230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2104-8951-4EFD-96C7-32AE6A33CEB9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2F753A-9E9E-4EFD-AB83-AF2FA1959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201904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2104-8951-4EFD-96C7-32AE6A33CEB9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753A-9E9E-4EFD-AB83-AF2FA1959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184736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2104-8951-4EFD-96C7-32AE6A33CEB9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753A-9E9E-4EFD-AB83-AF2FA1959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232846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2104-8951-4EFD-96C7-32AE6A33CEB9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753A-9E9E-4EFD-AB83-AF2FA1959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921171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2104-8951-4EFD-96C7-32AE6A33CEB9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42F753A-9E9E-4EFD-AB83-AF2FA1959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699650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2104-8951-4EFD-96C7-32AE6A33CEB9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42F753A-9E9E-4EFD-AB83-AF2FA1959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802475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2104-8951-4EFD-96C7-32AE6A33CEB9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42F753A-9E9E-4EFD-AB83-AF2FA1959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38601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2104-8951-4EFD-96C7-32AE6A33CEB9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753A-9E9E-4EFD-AB83-AF2FA1959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821932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2104-8951-4EFD-96C7-32AE6A33CEB9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753A-9E9E-4EFD-AB83-AF2FA1959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406718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2104-8951-4EFD-96C7-32AE6A33CEB9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753A-9E9E-4EFD-AB83-AF2FA1959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852987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2104-8951-4EFD-96C7-32AE6A33CEB9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42F753A-9E9E-4EFD-AB83-AF2FA1959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479874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42104-8951-4EFD-96C7-32AE6A33CEB9}" type="datetimeFigureOut">
              <a:rPr lang="ru-RU" smtClean="0"/>
              <a:pPr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2F753A-9E9E-4EFD-AB83-AF2FA1959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829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kasiukov.com/socionics/html/index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501122" cy="22473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Анонс монографии</a:t>
            </a:r>
            <a:br>
              <a:rPr lang="ru-RU" sz="4000" b="1" dirty="0" smtClean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4000" b="1" dirty="0" smtClean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«Элементы математической соционики»</a:t>
            </a:r>
            <a:endParaRPr lang="ru-RU" sz="4000" b="1" dirty="0">
              <a:ln w="180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4000504"/>
            <a:ext cx="2500329" cy="50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Юрий Минаев</a:t>
            </a:r>
          </a:p>
          <a:p>
            <a:endParaRPr lang="ru-RU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8358"/>
            <a:ext cx="7962928" cy="947502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Графы Кэли для трёх разновидностей подгрупп порядка 8 группы операторов </a:t>
            </a:r>
            <a:r>
              <a:rPr lang="ru-RU" sz="2000" i="1" dirty="0" smtClean="0">
                <a:cs typeface="Times New Roman" pitchFamily="18" charset="0"/>
              </a:rPr>
              <a:t>классических</a:t>
            </a:r>
            <a:r>
              <a:rPr lang="ru-RU" sz="2000" dirty="0" smtClean="0">
                <a:cs typeface="Times New Roman" pitchFamily="18" charset="0"/>
              </a:rPr>
              <a:t> интертипных отношений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3"/>
            <a:ext cx="8616521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357826"/>
            <a:ext cx="2647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428736"/>
            <a:ext cx="30289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357833"/>
            <a:ext cx="3248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29619" cy="947502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Графы Кэли для двух разновидностей подгрупп порядка 4 группы операторов </a:t>
            </a:r>
            <a:r>
              <a:rPr lang="ru-RU" sz="2000" i="1" dirty="0" smtClean="0">
                <a:cs typeface="Times New Roman" pitchFamily="18" charset="0"/>
              </a:rPr>
              <a:t>классических</a:t>
            </a:r>
            <a:r>
              <a:rPr lang="ru-RU" sz="2000" dirty="0" smtClean="0">
                <a:cs typeface="Times New Roman" pitchFamily="18" charset="0"/>
              </a:rPr>
              <a:t> интертипных отношений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30532"/>
            <a:ext cx="7143800" cy="335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65" y="5429264"/>
            <a:ext cx="863035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09688"/>
            <a:ext cx="411510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412946"/>
            <a:ext cx="1371602" cy="37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285720" y="357166"/>
            <a:ext cx="8715436" cy="121444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ru-RU" sz="2400" dirty="0" smtClean="0"/>
              <a:t>Распределение </a:t>
            </a:r>
            <a:r>
              <a:rPr lang="ru-RU" sz="2400" b="1" i="1" dirty="0" smtClean="0"/>
              <a:t>дуальных</a:t>
            </a:r>
            <a:r>
              <a:rPr lang="ru-RU" sz="2400" dirty="0" smtClean="0"/>
              <a:t> пар по </a:t>
            </a:r>
            <a:r>
              <a:rPr lang="ru-RU" sz="2400" b="1" i="1" dirty="0" smtClean="0"/>
              <a:t>квадрам</a:t>
            </a:r>
            <a:r>
              <a:rPr lang="ru-RU" sz="2400" i="1" dirty="0" smtClean="0"/>
              <a:t> </a:t>
            </a:r>
            <a:r>
              <a:rPr lang="ru-RU" sz="2400" dirty="0" smtClean="0"/>
              <a:t>(«формула»: </a:t>
            </a:r>
            <a:r>
              <a:rPr lang="en-US" sz="2400" dirty="0" smtClean="0"/>
              <a:t>{-</a:t>
            </a:r>
            <a:r>
              <a:rPr lang="en-US" sz="2400" b="1" i="1" dirty="0" smtClean="0"/>
              <a:t>c</a:t>
            </a:r>
            <a:r>
              <a:rPr lang="en-US" sz="2400" dirty="0" smtClean="0"/>
              <a:t>, </a:t>
            </a:r>
            <a:r>
              <a:rPr lang="en-US" sz="2400" b="1" i="1" dirty="0" smtClean="0"/>
              <a:t>m</a:t>
            </a:r>
            <a:r>
              <a:rPr lang="en-US" sz="2400" dirty="0" smtClean="0"/>
              <a:t>, </a:t>
            </a:r>
            <a:r>
              <a:rPr lang="en-US" sz="2400" b="1" i="1" dirty="0" smtClean="0"/>
              <a:t>-cm</a:t>
            </a:r>
            <a:r>
              <a:rPr lang="en-US" sz="2400" dirty="0" smtClean="0"/>
              <a:t>}</a:t>
            </a:r>
            <a:r>
              <a:rPr lang="ru-RU" sz="2400" dirty="0" smtClean="0"/>
              <a:t>) с учётом принадлежности к полюсам биполярного признака </a:t>
            </a:r>
            <a:r>
              <a:rPr lang="ru-RU" sz="2400" b="1" i="1" dirty="0" smtClean="0"/>
              <a:t>правые</a:t>
            </a:r>
            <a:r>
              <a:rPr lang="ru-RU" sz="2400" dirty="0" smtClean="0"/>
              <a:t> / </a:t>
            </a:r>
            <a:r>
              <a:rPr lang="ru-RU" sz="2400" b="1" i="1" dirty="0" smtClean="0"/>
              <a:t>левые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14282" y="357166"/>
            <a:ext cx="8858280" cy="1214446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ru-RU" sz="2400" dirty="0" smtClean="0"/>
              <a:t>Распределение </a:t>
            </a:r>
            <a:r>
              <a:rPr lang="ru-RU" sz="2400" b="1" i="1" dirty="0" smtClean="0"/>
              <a:t>дуальных</a:t>
            </a:r>
            <a:r>
              <a:rPr lang="ru-RU" sz="2400" dirty="0" smtClean="0"/>
              <a:t> пар по </a:t>
            </a:r>
            <a:r>
              <a:rPr lang="ru-RU" sz="2400" b="1" i="1" dirty="0" smtClean="0"/>
              <a:t>квадрам</a:t>
            </a:r>
            <a:r>
              <a:rPr lang="ru-RU" sz="2400" i="1" dirty="0" smtClean="0"/>
              <a:t> </a:t>
            </a:r>
            <a:r>
              <a:rPr lang="ru-RU" sz="2400" dirty="0" smtClean="0"/>
              <a:t>(«формула»: </a:t>
            </a:r>
            <a:r>
              <a:rPr lang="en-US" sz="2400" dirty="0" smtClean="0"/>
              <a:t>{-</a:t>
            </a:r>
            <a:r>
              <a:rPr lang="en-US" sz="2400" b="1" i="1" dirty="0" smtClean="0"/>
              <a:t>c</a:t>
            </a:r>
            <a:r>
              <a:rPr lang="en-US" sz="2400" dirty="0" smtClean="0"/>
              <a:t>, </a:t>
            </a:r>
            <a:r>
              <a:rPr lang="en-US" sz="2400" b="1" i="1" dirty="0" smtClean="0"/>
              <a:t>m</a:t>
            </a:r>
            <a:r>
              <a:rPr lang="en-US" sz="2400" dirty="0" smtClean="0"/>
              <a:t>, </a:t>
            </a:r>
            <a:r>
              <a:rPr lang="en-US" sz="2400" b="1" i="1" dirty="0" smtClean="0"/>
              <a:t>-cm</a:t>
            </a:r>
            <a:r>
              <a:rPr lang="en-US" sz="2400" dirty="0" smtClean="0"/>
              <a:t>}</a:t>
            </a:r>
            <a:r>
              <a:rPr lang="ru-RU" sz="2400" dirty="0" smtClean="0"/>
              <a:t>) с учётом принадлежности к полюсам биполярного признака </a:t>
            </a:r>
            <a:r>
              <a:rPr lang="ru-RU" sz="2400" b="1" i="1" dirty="0" smtClean="0"/>
              <a:t>правые</a:t>
            </a:r>
            <a:r>
              <a:rPr lang="ru-RU" sz="2400" dirty="0" smtClean="0"/>
              <a:t> / </a:t>
            </a:r>
            <a:r>
              <a:rPr lang="ru-RU" sz="2400" b="1" i="1" dirty="0" smtClean="0"/>
              <a:t>левые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096118"/>
            <a:ext cx="3929090" cy="361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624110"/>
            <a:ext cx="6589199" cy="876064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Используемая группа биполярных признаков информационных аспектов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518" y="2000240"/>
            <a:ext cx="8299983" cy="335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409796"/>
            <a:ext cx="8105804" cy="876064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Использование </a:t>
            </a:r>
            <a:r>
              <a:rPr lang="ru-RU" sz="2000" b="1" i="1" dirty="0" smtClean="0">
                <a:cs typeface="Times New Roman" pitchFamily="18" charset="0"/>
              </a:rPr>
              <a:t>Соционического компаса</a:t>
            </a: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для введения одной из возможных систем </a:t>
            </a:r>
            <a:r>
              <a:rPr lang="ru-RU" sz="2000" b="1" i="1" dirty="0" smtClean="0">
                <a:cs typeface="Times New Roman" pitchFamily="18" charset="0"/>
              </a:rPr>
              <a:t>образующих</a:t>
            </a:r>
            <a:r>
              <a:rPr lang="ru-RU" sz="2000" dirty="0" smtClean="0">
                <a:cs typeface="Times New Roman" pitchFamily="18" charset="0"/>
              </a:rPr>
              <a:t> группы </a:t>
            </a:r>
            <a:r>
              <a:rPr lang="ru-RU" sz="2000" b="1" dirty="0" smtClean="0">
                <a:cs typeface="Times New Roman" pitchFamily="18" charset="0"/>
              </a:rPr>
              <a:t>ЮМПов</a:t>
            </a:r>
            <a:endParaRPr lang="ru-RU" sz="2000" b="1" dirty="0"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097" y="1605172"/>
            <a:ext cx="8080745" cy="47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162" y="481234"/>
            <a:ext cx="8105804" cy="876064"/>
          </a:xfrm>
          <a:solidFill>
            <a:srgbClr val="F7FB5B"/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Соционического компаса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введения одной из возможных систем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образующих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группы АРПов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8582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500042"/>
            <a:ext cx="8105804" cy="876064"/>
          </a:xfrm>
          <a:prstGeom prst="rect">
            <a:avLst/>
          </a:prstGeom>
          <a:solidFill>
            <a:srgbClr val="FFFF66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Использование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Соционического компаса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для введения одной из возможных систем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образующих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группы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АРПов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21537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358114" cy="12808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Глава 2. Операторы интертипных отношений как операторы преобразований моделей «А» типов информационного метаболизма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2626"/>
            <a:ext cx="82105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786611" cy="714380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Два представления множества </a:t>
            </a:r>
            <a:r>
              <a:rPr lang="ru-RU" sz="2000" b="1" i="1" dirty="0" smtClean="0"/>
              <a:t>образующих</a:t>
            </a:r>
            <a:r>
              <a:rPr lang="ru-RU" sz="2000" dirty="0" smtClean="0"/>
              <a:t> группы операторов </a:t>
            </a:r>
            <a:r>
              <a:rPr lang="ru-RU" sz="2000" b="1" i="1" dirty="0" smtClean="0"/>
              <a:t>классических</a:t>
            </a:r>
            <a:r>
              <a:rPr lang="ru-RU" sz="2000" dirty="0" smtClean="0"/>
              <a:t> ИО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67641"/>
            <a:ext cx="7358114" cy="547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72494" cy="1071570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Соответствие элементов расширенных множеств образующих группы операторов классических ИО и группы преобразований самосовмещений тетрагональной призмы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143800" cy="529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642918"/>
            <a:ext cx="6589199" cy="733188"/>
          </a:xfrm>
        </p:spPr>
        <p:txBody>
          <a:bodyPr/>
          <a:lstStyle/>
          <a:p>
            <a:pPr algn="ctr"/>
            <a:r>
              <a:rPr lang="ru-RU" dirty="0" smtClean="0"/>
              <a:t>Структура монографии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81819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79" y="1724018"/>
            <a:ext cx="82010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805247"/>
            <a:ext cx="8191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986353"/>
            <a:ext cx="8191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71414"/>
            <a:ext cx="8429684" cy="85725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Четыре очевидных дихотомии 16‑элементного множества формализованных обозначений операторов классических ИО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9" name="Рисунок 8" descr="C:\Users\PC\OneDrive\В процессе\Andrew Joynton\Очевидные сечения множества операторов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80010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572427" cy="1000132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Century Gothic" pitchFamily="34" charset="0"/>
                <a:cs typeface="Times New Roman" pitchFamily="18" charset="0"/>
              </a:rPr>
              <a:t>Мышление как межъязыковой обратимый перевод</a:t>
            </a:r>
            <a:endParaRPr lang="ru-RU" sz="28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917" y="1785926"/>
            <a:ext cx="847569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572427" cy="1285884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Глава 3. Взгляд на биполярные признаки типов информационного метаболизма с точки зрения классических интертипных отношений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205" y="2143116"/>
            <a:ext cx="82200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30" y="3786190"/>
            <a:ext cx="82105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3724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55" y="3595706"/>
            <a:ext cx="8353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7715304" cy="121444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Глава 4. Классические орбитальные тетрахотомии и вербализированные дихотомии социона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43" y="2619395"/>
            <a:ext cx="82200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42852"/>
            <a:ext cx="6589199" cy="714380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Соционика глазами математика</a:t>
            </a:r>
            <a:r>
              <a:rPr lang="en-US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URL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2"/>
              </a:rPr>
              <a:t>http://kasiukov.com/socionics/html/index.html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7165" y="928670"/>
            <a:ext cx="6553925" cy="58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429584" cy="1018940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Организация орбитальных тетрахотомий социона с помощью пар ортогональных дихотомий, вербализированных АРПами и ЮМПами</a:t>
            </a:r>
            <a:endParaRPr lang="ru-RU" sz="2000" dirty="0"/>
          </a:p>
        </p:txBody>
      </p:sp>
      <p:pic>
        <p:nvPicPr>
          <p:cNvPr id="4" name="Рисунок 3" descr="C:\Users\PC\OneDrive\В процессе\ФОТО\217р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6643734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6589199" cy="1018940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Факторизация социона по подгруппе {</a:t>
            </a:r>
            <a:r>
              <a:rPr lang="ru-RU" sz="2000" i="1" dirty="0" smtClean="0"/>
              <a:t>1</a:t>
            </a:r>
            <a:r>
              <a:rPr lang="ru-RU" sz="2000" dirty="0" smtClean="0"/>
              <a:t>, </a:t>
            </a:r>
            <a:r>
              <a:rPr lang="ru-RU" sz="2000" i="1" dirty="0" smtClean="0"/>
              <a:t>c</a:t>
            </a:r>
            <a:r>
              <a:rPr lang="ru-RU" sz="2000" dirty="0" smtClean="0"/>
              <a:t>, </a:t>
            </a:r>
            <a:r>
              <a:rPr lang="ru-RU" sz="2000" i="1" dirty="0" smtClean="0"/>
              <a:t>1*</a:t>
            </a:r>
            <a:r>
              <a:rPr lang="ru-RU" sz="2000" dirty="0" smtClean="0"/>
              <a:t>, </a:t>
            </a:r>
            <a:r>
              <a:rPr lang="ru-RU" sz="2000" i="1" dirty="0" smtClean="0"/>
              <a:t>c*</a:t>
            </a:r>
            <a:r>
              <a:rPr lang="ru-RU" sz="2000" dirty="0" smtClean="0"/>
              <a:t>} ({ТО, ПО, РО, МИ}), выполненная с помощью трёх АРПов или двух ЮМПов</a:t>
            </a:r>
            <a:endParaRPr lang="ru-RU" sz="2000" dirty="0"/>
          </a:p>
        </p:txBody>
      </p:sp>
      <p:pic>
        <p:nvPicPr>
          <p:cNvPr id="4" name="Рисунок 3" descr="C:\Users\PC\OneDrive\В процессе\ФОТО\С_120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828680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42918"/>
            <a:ext cx="6748482" cy="876064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Деление социона на </a:t>
            </a:r>
            <a:r>
              <a:rPr lang="ru-RU" sz="2400" b="1" i="1" dirty="0" smtClean="0"/>
              <a:t>клубы</a:t>
            </a:r>
            <a:r>
              <a:rPr lang="ru-RU" sz="2400" dirty="0" smtClean="0"/>
              <a:t>, выполненное с помощью трёх ЮМПов</a:t>
            </a:r>
            <a:endParaRPr lang="ru-RU" sz="2400" dirty="0"/>
          </a:p>
        </p:txBody>
      </p:sp>
      <p:pic>
        <p:nvPicPr>
          <p:cNvPr id="4" name="Рисунок 3" descr="C:\Users\PC\OneDrive\В процессе\ФОТО\С_120-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850112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7" y="266920"/>
            <a:ext cx="7105673" cy="1018940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Биполярные признаки, которые будут использоваться для организации «трёхформульных» орбитальных тетрахотомий социона</a:t>
            </a:r>
            <a:endParaRPr lang="ru-RU" sz="2000" dirty="0"/>
          </a:p>
        </p:txBody>
      </p:sp>
      <p:pic>
        <p:nvPicPr>
          <p:cNvPr id="4" name="Рисунок 3" descr="C:\Users\PC\OneDrive\В процессе\ФОТО\С120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80010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24110"/>
            <a:ext cx="6589199" cy="733188"/>
          </a:xfrm>
        </p:spPr>
        <p:txBody>
          <a:bodyPr/>
          <a:lstStyle/>
          <a:p>
            <a:pPr algn="ctr"/>
            <a:r>
              <a:rPr lang="ru-RU" dirty="0" smtClean="0"/>
              <a:t>Из аннотации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459" y="2300288"/>
            <a:ext cx="8532259" cy="234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3" y="428604"/>
            <a:ext cx="8429683" cy="857256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Пример организации «трёхформульной» орбитальной тетрахотомии социона с помощью трёх биполярных признаков</a:t>
            </a:r>
            <a:endParaRPr lang="ru-RU" sz="2000" dirty="0"/>
          </a:p>
        </p:txBody>
      </p:sp>
      <p:pic>
        <p:nvPicPr>
          <p:cNvPr id="4" name="Рисунок 3" descr="C:\Users\PC\OneDrive\В процессе\ФОТО\С_120-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322"/>
            <a:ext cx="778674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286124"/>
            <a:ext cx="6589199" cy="66175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Black" pitchFamily="34" charset="0"/>
              </a:rPr>
              <a:t>Спасибо за внимание!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263" y="428604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Глава 1. О том, что показывает Соционический компас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8277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28794" y="409796"/>
            <a:ext cx="5912948" cy="876064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Компас Юнга и «свёрнутый» вариант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Соционического компаса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10" name="Содержимое 9" descr="Компас Юнга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08114"/>
            <a:ext cx="4021347" cy="5378472"/>
          </a:xfrm>
        </p:spPr>
      </p:pic>
      <p:pic>
        <p:nvPicPr>
          <p:cNvPr id="11" name="Содержимое 10" descr="Компас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4082" y="2285992"/>
            <a:ext cx="4104198" cy="3660021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81366"/>
            <a:ext cx="8143932" cy="7331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Цитата из К.Г. </a:t>
            </a:r>
            <a:r>
              <a:rPr lang="ru-RU" dirty="0" smtClean="0"/>
              <a:t>Юнга о его «компасе»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95601"/>
            <a:ext cx="82677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60" cy="928694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Тройка операторов {</a:t>
            </a:r>
            <a:r>
              <a:rPr lang="ru-RU" sz="2400" b="1" i="1" dirty="0" smtClean="0">
                <a:cs typeface="Times New Roman" pitchFamily="18" charset="0"/>
              </a:rPr>
              <a:t>1*</a:t>
            </a:r>
            <a:r>
              <a:rPr lang="ru-RU" sz="2400" dirty="0" smtClean="0">
                <a:cs typeface="Times New Roman" pitchFamily="18" charset="0"/>
              </a:rPr>
              <a:t>, </a:t>
            </a:r>
            <a:r>
              <a:rPr lang="ru-RU" sz="2400" b="1" i="1" dirty="0" smtClean="0">
                <a:cs typeface="Times New Roman" pitchFamily="18" charset="0"/>
              </a:rPr>
              <a:t>c</a:t>
            </a:r>
            <a:r>
              <a:rPr lang="ru-RU" sz="2400" dirty="0" smtClean="0">
                <a:cs typeface="Times New Roman" pitchFamily="18" charset="0"/>
              </a:rPr>
              <a:t>, </a:t>
            </a:r>
            <a:r>
              <a:rPr lang="ru-RU" sz="2400" b="1" i="1" dirty="0" smtClean="0">
                <a:cs typeface="Times New Roman" pitchFamily="18" charset="0"/>
              </a:rPr>
              <a:t>m</a:t>
            </a:r>
            <a:r>
              <a:rPr lang="ru-RU" sz="2400" dirty="0" smtClean="0">
                <a:cs typeface="Times New Roman" pitchFamily="18" charset="0"/>
              </a:rPr>
              <a:t>} симметричных ИО порождает 16‑элементную некоммутативную группу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85860"/>
            <a:ext cx="5309937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1414"/>
            <a:ext cx="7286676" cy="785818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Операторы классических интертипных отношений на «развёрнутом» варианте </a:t>
            </a:r>
            <a:r>
              <a:rPr lang="ru-RU" sz="2000" b="1" i="1" dirty="0" smtClean="0">
                <a:cs typeface="Times New Roman" pitchFamily="18" charset="0"/>
              </a:rPr>
              <a:t>Соционического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b="1" i="1" dirty="0" smtClean="0">
                <a:cs typeface="Times New Roman" pitchFamily="18" charset="0"/>
              </a:rPr>
              <a:t>компаса</a:t>
            </a:r>
            <a:endParaRPr lang="ru-RU" sz="2000" b="1" dirty="0"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851" y="928671"/>
            <a:ext cx="5176859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572559" cy="1090378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Алгоритм составления формализованного обозначения оператора классических ИО методом разложения канонического представления на множители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83439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2490</TotalTime>
  <Words>360</Words>
  <Application>Microsoft Office PowerPoint</Application>
  <PresentationFormat>Экран (4:3)</PresentationFormat>
  <Paragraphs>32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Легкий дым</vt:lpstr>
      <vt:lpstr>Анонс монографии «Элементы математической соционики»</vt:lpstr>
      <vt:lpstr>Структура монографии</vt:lpstr>
      <vt:lpstr>Из аннотации </vt:lpstr>
      <vt:lpstr>Глава 1. О том, что показывает Соционический компас</vt:lpstr>
      <vt:lpstr>Компас Юнга и «свёрнутый» вариант Соционического компаса</vt:lpstr>
      <vt:lpstr>Цитата из К.Г. Юнга о его «компасе»</vt:lpstr>
      <vt:lpstr>Тройка операторов {1*, c, m} симметричных ИО порождает 16‑элементную некоммутативную группу</vt:lpstr>
      <vt:lpstr>Операторы классических интертипных отношений на «развёрнутом» варианте Соционического компаса</vt:lpstr>
      <vt:lpstr>Алгоритм составления формализованного обозначения оператора классических ИО методом разложения канонического представления на множители</vt:lpstr>
      <vt:lpstr>Графы Кэли для трёх разновидностей подгрупп порядка 8 группы операторов классических интертипных отношений</vt:lpstr>
      <vt:lpstr>Графы Кэли для двух разновидностей подгрупп порядка 4 группы операторов классических интертипных отношений</vt:lpstr>
      <vt:lpstr>Слайд 12</vt:lpstr>
      <vt:lpstr>Используемая группа биполярных признаков информационных аспектов</vt:lpstr>
      <vt:lpstr>Использование Соционического компаса для введения одной из возможных систем образующих группы ЮМПов</vt:lpstr>
      <vt:lpstr>Использование Соционического компаса для введения одной из возможных систем образующих группы АРПов</vt:lpstr>
      <vt:lpstr>Слайд 16</vt:lpstr>
      <vt:lpstr>Глава 2. Операторы интертипных отношений как операторы преобразований моделей «А» типов информационного метаболизма</vt:lpstr>
      <vt:lpstr>Два представления множества образующих группы операторов классических ИО</vt:lpstr>
      <vt:lpstr>Соответствие элементов расширенных множеств образующих группы операторов классических ИО и группы преобразований самосовмещений тетрагональной призмы</vt:lpstr>
      <vt:lpstr>Слайд 20</vt:lpstr>
      <vt:lpstr>Мышление как межъязыковой обратимый перевод</vt:lpstr>
      <vt:lpstr>Глава 3. Взгляд на биполярные признаки типов информационного метаболизма с точки зрения классических интертипных отношений</vt:lpstr>
      <vt:lpstr>Слайд 23</vt:lpstr>
      <vt:lpstr>Глава 4. Классические орбитальные тетрахотомии и вербализированные дихотомии социона</vt:lpstr>
      <vt:lpstr>Соционика глазами математика  URL: http://kasiukov.com/socionics/html/index.html</vt:lpstr>
      <vt:lpstr>Организация орбитальных тетрахотомий социона с помощью пар ортогональных дихотомий, вербализированных АРПами и ЮМПами</vt:lpstr>
      <vt:lpstr>Факторизация социона по подгруппе {1, c, 1*, c*} ({ТО, ПО, РО, МИ}), выполненная с помощью трёх АРПов или двух ЮМПов</vt:lpstr>
      <vt:lpstr>Деление социона на клубы, выполненное с помощью трёх ЮМПов</vt:lpstr>
      <vt:lpstr>Биполярные признаки, которые будут использоваться для организации «трёхформульных» орбитальных тетрахотомий социона</vt:lpstr>
      <vt:lpstr>Пример организации «трёхформульной» орбитальной тетрахотомии социона с помощью трёх биполярных признаков</vt:lpstr>
      <vt:lpstr>Слайд 31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217 тетрахотомий социона</dc:title>
  <dc:creator>PC</dc:creator>
  <cp:lastModifiedBy>PC</cp:lastModifiedBy>
  <cp:revision>238</cp:revision>
  <dcterms:created xsi:type="dcterms:W3CDTF">2019-09-09T04:38:57Z</dcterms:created>
  <dcterms:modified xsi:type="dcterms:W3CDTF">2021-09-18T15:45:39Z</dcterms:modified>
</cp:coreProperties>
</file>