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theme/themeOverride9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56" r:id="rId2"/>
    <p:sldId id="257" r:id="rId3"/>
    <p:sldId id="258" r:id="rId4"/>
    <p:sldId id="259" r:id="rId5"/>
    <p:sldId id="265" r:id="rId6"/>
    <p:sldId id="260" r:id="rId7"/>
    <p:sldId id="266" r:id="rId8"/>
    <p:sldId id="267" r:id="rId9"/>
    <p:sldId id="268" r:id="rId10"/>
    <p:sldId id="261" r:id="rId11"/>
    <p:sldId id="264" r:id="rId12"/>
    <p:sldId id="262" r:id="rId13"/>
    <p:sldId id="263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368" autoAdjust="0"/>
    <p:restoredTop sz="94660"/>
  </p:normalViewPr>
  <p:slideViewPr>
    <p:cSldViewPr>
      <p:cViewPr varScale="1">
        <p:scale>
          <a:sx n="101" d="100"/>
          <a:sy n="101" d="100"/>
        </p:scale>
        <p:origin x="-46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1314299689 h 1000"/>
              <a:gd name="T6" fmla="*/ 0 w 1000"/>
              <a:gd name="T7" fmla="*/ 1314299689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889228-03F1-4568-B04F-C2A7EF452F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592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FB1905-AB26-4967-B909-E1819D73EA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9113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47E4EA-DD7D-4D38-94A2-8F485E4FDF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7612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560A3D-D98F-40FB-AB0C-3534D6AA37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1475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11B107-1B85-4DD5-BCFF-4B92EF2016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7361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89C8BB-2800-41E1-A3C4-3E406FA37E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8291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2D7D7C-C3D2-4B4A-91A5-9045CF1595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1345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014958-D6B4-4DC4-BB97-F28FDFDC3E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9773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4F83E5-87DF-47CC-86FB-910A09F421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1306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EA946B-444D-4727-A689-D5E4349A35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2545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F889B7-86B5-48E5-9177-C8860E2C75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8296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1314263702 h 1000"/>
              <a:gd name="T6" fmla="*/ 0 w 1000"/>
              <a:gd name="T7" fmla="*/ 1314263702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7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EB5E009-B204-4165-A96D-6D8C3AE359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CyrillicHover" pitchFamily="2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CyrillicHover" pitchFamily="2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CyrillicHover" pitchFamily="2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CyrillicHover" pitchFamily="2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CyrillicHover" pitchFamily="2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CyrillicHover" pitchFamily="2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CyrillicHover" pitchFamily="2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CyrillicHover" pitchFamily="2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Verdana" pitchFamily="34" charset="0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Verdana" pitchFamily="34" charset="0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Verdana" pitchFamily="34" charset="0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Verdana" pitchFamily="34" charset="0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Verdana" pitchFamily="34" charset="0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Verdana" pitchFamily="34" charset="0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Verdana" pitchFamily="34" charset="0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Verdana" pitchFamily="34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01675" y="998538"/>
            <a:ext cx="8145463" cy="1371600"/>
          </a:xfrm>
        </p:spPr>
        <p:txBody>
          <a:bodyPr/>
          <a:lstStyle/>
          <a:p>
            <a:pPr eaLnBrk="1" hangingPunct="1"/>
            <a:r>
              <a:rPr lang="ru-RU" sz="4800" dirty="0" smtClean="0"/>
              <a:t>Преподавание  соционики</a:t>
            </a:r>
            <a:br>
              <a:rPr lang="ru-RU" sz="4800" dirty="0" smtClean="0"/>
            </a:br>
            <a:r>
              <a:rPr lang="ru-RU" sz="4800" dirty="0" smtClean="0"/>
              <a:t>нерегулярными  курсами</a:t>
            </a:r>
            <a:endParaRPr lang="ru-RU" sz="4800" i="1" dirty="0" smtClean="0">
              <a:latin typeface="Georgia" pitchFamily="18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22400" y="3744034"/>
            <a:ext cx="7010400" cy="1285165"/>
          </a:xfrm>
        </p:spPr>
        <p:txBody>
          <a:bodyPr/>
          <a:lstStyle/>
          <a:p>
            <a:pPr eaLnBrk="1" hangingPunct="1"/>
            <a:r>
              <a:rPr lang="ru-RU" sz="2400" b="1" dirty="0" smtClean="0"/>
              <a:t>Ольга Карпенко,</a:t>
            </a:r>
            <a:r>
              <a:rPr lang="en-US" sz="2400" b="1" dirty="0" smtClean="0"/>
              <a:t> </a:t>
            </a:r>
            <a:r>
              <a:rPr lang="ru-RU" sz="2400" b="1" dirty="0" smtClean="0"/>
              <a:t>Александр Букалов</a:t>
            </a:r>
          </a:p>
          <a:p>
            <a:pPr eaLnBrk="1" hangingPunct="1"/>
            <a:r>
              <a:rPr lang="ru-RU" sz="2400" i="1" dirty="0" smtClean="0"/>
              <a:t>Международный институт соционики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4617005" y="2413337"/>
            <a:ext cx="426591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10</a:t>
            </a:r>
            <a:r>
              <a:rPr lang="ru-RU" sz="4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4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лет спустя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>
              <a:lumMod val="95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Что курс дает слушателям?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6250" y="1673225"/>
            <a:ext cx="8235950" cy="4545013"/>
          </a:xfrm>
        </p:spPr>
        <p:txBody>
          <a:bodyPr>
            <a:normAutofit fontScale="92500"/>
          </a:bodyPr>
          <a:lstStyle/>
          <a:p>
            <a:pPr eaLnBrk="1" hangingPunct="1"/>
            <a:r>
              <a:rPr lang="ru-RU" sz="2800" dirty="0" smtClean="0"/>
              <a:t>новый язык описания и новый способ осмысления явлений жизни, работы и бизнеса;</a:t>
            </a:r>
          </a:p>
          <a:p>
            <a:pPr eaLnBrk="1" hangingPunct="1"/>
            <a:r>
              <a:rPr lang="ru-RU" sz="2800" dirty="0" smtClean="0"/>
              <a:t>возможность поставить (</a:t>
            </a:r>
            <a:r>
              <a:rPr lang="ru-RU" sz="2800" b="1" dirty="0" smtClean="0"/>
              <a:t>и решить</a:t>
            </a:r>
            <a:r>
              <a:rPr lang="ru-RU" sz="2800" dirty="0" smtClean="0"/>
              <a:t>) значимые личностные психологические и мировоззренческие вопросы;</a:t>
            </a:r>
          </a:p>
          <a:p>
            <a:pPr eaLnBrk="1" hangingPunct="1"/>
            <a:r>
              <a:rPr lang="ru-RU" sz="2800" dirty="0" smtClean="0"/>
              <a:t>развитие осознания;</a:t>
            </a:r>
          </a:p>
          <a:p>
            <a:pPr eaLnBrk="1" hangingPunct="1"/>
            <a:r>
              <a:rPr lang="ru-RU" sz="2800" dirty="0" smtClean="0"/>
              <a:t>повышение психологической устойчивости;</a:t>
            </a:r>
          </a:p>
          <a:p>
            <a:pPr eaLnBrk="1" hangingPunct="1"/>
            <a:r>
              <a:rPr lang="ru-RU" sz="2800" dirty="0" smtClean="0"/>
              <a:t>увеличение когнитивной сложности;</a:t>
            </a:r>
          </a:p>
          <a:p>
            <a:pPr eaLnBrk="1" hangingPunct="1"/>
            <a:r>
              <a:rPr lang="ru-RU" sz="2800" dirty="0" smtClean="0"/>
              <a:t>овладение навыками соционического анализа ситуаций в коллективе и в семье;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>
              <a:lumMod val="95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Зачем это нам?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001000" cy="44672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dirty="0" smtClean="0"/>
              <a:t>«прояснение» понятий;</a:t>
            </a:r>
          </a:p>
          <a:p>
            <a:pPr eaLnBrk="1" hangingPunct="1">
              <a:lnSpc>
                <a:spcPct val="90000"/>
              </a:lnSpc>
            </a:pPr>
            <a:r>
              <a:rPr lang="ru-RU" dirty="0" smtClean="0"/>
              <a:t>совершенствование навыков;</a:t>
            </a:r>
          </a:p>
          <a:p>
            <a:pPr eaLnBrk="1" hangingPunct="1">
              <a:lnSpc>
                <a:spcPct val="90000"/>
              </a:lnSpc>
            </a:pPr>
            <a:r>
              <a:rPr lang="ru-RU" dirty="0" smtClean="0"/>
              <a:t>пропаганда соционики;</a:t>
            </a:r>
          </a:p>
          <a:p>
            <a:pPr eaLnBrk="1" hangingPunct="1">
              <a:lnSpc>
                <a:spcPct val="90000"/>
              </a:lnSpc>
            </a:pPr>
            <a:r>
              <a:rPr lang="ru-RU" dirty="0" smtClean="0"/>
              <a:t>появление новых заказчиков;</a:t>
            </a:r>
          </a:p>
          <a:p>
            <a:pPr eaLnBrk="1" hangingPunct="1">
              <a:lnSpc>
                <a:spcPct val="90000"/>
              </a:lnSpc>
            </a:pPr>
            <a:r>
              <a:rPr lang="ru-RU" dirty="0" smtClean="0"/>
              <a:t>поиск новых форм изложения и изучения соционики;</a:t>
            </a:r>
          </a:p>
          <a:p>
            <a:pPr eaLnBrk="1" hangingPunct="1">
              <a:lnSpc>
                <a:spcPct val="90000"/>
              </a:lnSpc>
            </a:pPr>
            <a:r>
              <a:rPr lang="ru-RU" dirty="0" smtClean="0"/>
              <a:t>… это просто интересно… 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>
              <a:lumMod val="95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А что дальше?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dirty="0" smtClean="0"/>
              <a:t>новые темы и новые курсы;</a:t>
            </a:r>
          </a:p>
          <a:p>
            <a:pPr eaLnBrk="1" hangingPunct="1"/>
            <a:r>
              <a:rPr lang="ru-RU" smtClean="0"/>
              <a:t>новые коллеги-соционики;</a:t>
            </a:r>
            <a:endParaRPr lang="ru-RU" dirty="0" smtClean="0"/>
          </a:p>
          <a:p>
            <a:pPr eaLnBrk="1" hangingPunct="1"/>
            <a:r>
              <a:rPr lang="ru-RU" dirty="0" smtClean="0"/>
              <a:t>специализированные  лекции;</a:t>
            </a:r>
          </a:p>
          <a:p>
            <a:pPr eaLnBrk="1" hangingPunct="1"/>
            <a:r>
              <a:rPr lang="ru-RU" dirty="0" smtClean="0"/>
              <a:t>доклады, статьи, книги;</a:t>
            </a:r>
          </a:p>
          <a:p>
            <a:pPr eaLnBrk="1" hangingPunct="1"/>
            <a:r>
              <a:rPr lang="ru-RU" dirty="0" smtClean="0"/>
              <a:t>…</a:t>
            </a:r>
          </a:p>
          <a:p>
            <a:pPr eaLnBrk="1" hangingPunct="1"/>
            <a:endParaRPr lang="ru-RU" dirty="0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566738" y="2663825"/>
            <a:ext cx="8001000" cy="1216025"/>
          </a:xfrm>
        </p:spPr>
        <p:txBody>
          <a:bodyPr/>
          <a:lstStyle/>
          <a:p>
            <a:pPr eaLnBrk="1" hangingPunct="1"/>
            <a:r>
              <a:rPr lang="ru-RU" smtClean="0"/>
              <a:t>Спасибо за внимание!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>
              <a:lumMod val="95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История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рассказы друзьям и знакомым;</a:t>
            </a:r>
          </a:p>
          <a:p>
            <a:pPr eaLnBrk="1" hangingPunct="1"/>
            <a:r>
              <a:rPr lang="ru-RU" smtClean="0"/>
              <a:t>отчет руководителю;</a:t>
            </a:r>
          </a:p>
          <a:p>
            <a:pPr eaLnBrk="1" hangingPunct="1"/>
            <a:r>
              <a:rPr lang="ru-RU" smtClean="0"/>
              <a:t>информация для замов и начальников подразделений;</a:t>
            </a:r>
          </a:p>
          <a:p>
            <a:pPr eaLnBrk="1" hangingPunct="1"/>
            <a:r>
              <a:rPr lang="ru-RU" smtClean="0"/>
              <a:t>образовательные и популяризирующие курсы;</a:t>
            </a:r>
          </a:p>
          <a:p>
            <a:pPr eaLnBrk="1" hangingPunct="1"/>
            <a:r>
              <a:rPr lang="ru-RU" smtClean="0"/>
              <a:t>конференции по смежным вопросам;</a:t>
            </a:r>
          </a:p>
          <a:p>
            <a:pPr eaLnBrk="1" hangingPunct="1"/>
            <a:r>
              <a:rPr lang="ru-RU" smtClean="0"/>
              <a:t>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>
              <a:lumMod val="95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Целевая  аудитория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mtClean="0"/>
              <a:t>владельцы бизнеса и руководители высшего звена;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/>
              <a:t>замы, кадровики, </a:t>
            </a:r>
            <a:r>
              <a:rPr lang="en-US" smtClean="0"/>
              <a:t>HR</a:t>
            </a:r>
            <a:r>
              <a:rPr lang="ru-RU" smtClean="0"/>
              <a:t>-менеджеры и др.;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/>
              <a:t>люди, заинтересованные в собственном развитии;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/>
              <a:t>специалисты, по роду своей деятельности связанные с людьми (учителя, врачи, судьи и т.д.);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/>
              <a:t>…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>
              <a:lumMod val="95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Объем  курса  и  его  формат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dirty="0" smtClean="0"/>
              <a:t>время: 1</a:t>
            </a:r>
            <a:r>
              <a:rPr lang="en-US" dirty="0" smtClean="0"/>
              <a:t>6</a:t>
            </a:r>
            <a:r>
              <a:rPr lang="ru-RU" dirty="0" smtClean="0"/>
              <a:t>-24 часа;</a:t>
            </a:r>
          </a:p>
          <a:p>
            <a:pPr eaLnBrk="1" hangingPunct="1"/>
            <a:r>
              <a:rPr lang="ru-RU" dirty="0" smtClean="0"/>
              <a:t>интенсивность: 2-3 дня (до 8 часов);</a:t>
            </a:r>
          </a:p>
          <a:p>
            <a:pPr eaLnBrk="1" hangingPunct="1"/>
            <a:r>
              <a:rPr lang="ru-RU" dirty="0" smtClean="0"/>
              <a:t>игровая часть;</a:t>
            </a:r>
          </a:p>
          <a:p>
            <a:pPr eaLnBrk="1" hangingPunct="1"/>
            <a:r>
              <a:rPr lang="ru-RU" dirty="0" smtClean="0"/>
              <a:t>литературные и проч. примеры;</a:t>
            </a:r>
          </a:p>
          <a:p>
            <a:pPr eaLnBrk="1" hangingPunct="1"/>
            <a:r>
              <a:rPr lang="ru-RU" dirty="0" smtClean="0"/>
              <a:t>неформальное общение;</a:t>
            </a:r>
          </a:p>
          <a:p>
            <a:pPr eaLnBrk="1" hangingPunct="1"/>
            <a:r>
              <a:rPr lang="ru-RU" dirty="0" smtClean="0"/>
              <a:t>готовность к дискуссиям;</a:t>
            </a:r>
          </a:p>
          <a:p>
            <a:pPr eaLnBrk="1" hangingPunct="1"/>
            <a:r>
              <a:rPr lang="ru-RU" dirty="0" smtClean="0"/>
              <a:t>гибкая программа;</a:t>
            </a:r>
          </a:p>
          <a:p>
            <a:pPr eaLnBrk="1" hangingPunct="1"/>
            <a:r>
              <a:rPr lang="ru-RU" dirty="0" smtClean="0"/>
              <a:t>полноценная терминология…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>
              <a:lumMod val="95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Программа  базового  курса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415337" cy="4267200"/>
          </a:xfrm>
        </p:spPr>
        <p:txBody>
          <a:bodyPr/>
          <a:lstStyle/>
          <a:p>
            <a:pPr eaLnBrk="1" hangingPunct="1"/>
            <a:r>
              <a:rPr lang="ru-RU" smtClean="0"/>
              <a:t>4 аксиомы;</a:t>
            </a:r>
          </a:p>
          <a:p>
            <a:pPr eaLnBrk="1" hangingPunct="1"/>
            <a:r>
              <a:rPr lang="ru-RU" smtClean="0"/>
              <a:t>аспекты информационного потока и ФИМ;</a:t>
            </a:r>
          </a:p>
          <a:p>
            <a:pPr eaLnBrk="1" hangingPunct="1"/>
            <a:r>
              <a:rPr lang="ru-RU" smtClean="0"/>
              <a:t>признаки Юнга;</a:t>
            </a:r>
          </a:p>
          <a:p>
            <a:pPr eaLnBrk="1" hangingPunct="1"/>
            <a:r>
              <a:rPr lang="ru-RU" smtClean="0"/>
              <a:t>«построение» типа из признаков и из ФИМ (2-элементная модель);</a:t>
            </a:r>
          </a:p>
          <a:p>
            <a:pPr eaLnBrk="1" hangingPunct="1"/>
            <a:r>
              <a:rPr lang="ru-RU" smtClean="0"/>
              <a:t>модель А;</a:t>
            </a:r>
          </a:p>
          <a:p>
            <a:pPr eaLnBrk="1" hangingPunct="1"/>
            <a:r>
              <a:rPr lang="ru-RU" smtClean="0"/>
              <a:t>размерность функций;</a:t>
            </a:r>
          </a:p>
          <a:p>
            <a:pPr eaLnBrk="1" hangingPunct="1"/>
            <a:r>
              <a:rPr lang="ru-RU" smtClean="0"/>
              <a:t>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>
              <a:lumMod val="95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Программа  базового  курса</a:t>
            </a:r>
            <a:br>
              <a:rPr lang="ru-RU" smtClean="0"/>
            </a:br>
            <a:r>
              <a:rPr lang="ru-RU" sz="3200" i="1" smtClean="0">
                <a:latin typeface="Georgia" pitchFamily="18" charset="0"/>
              </a:rPr>
              <a:t>(продолжение)</a:t>
            </a:r>
            <a:endParaRPr lang="ru-RU" sz="320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закономерные взаимодействия типов = интертипные отношения;</a:t>
            </a:r>
          </a:p>
          <a:p>
            <a:pPr eaLnBrk="1" hangingPunct="1"/>
            <a:r>
              <a:rPr lang="ru-RU" smtClean="0"/>
              <a:t>квадры, закон сменяемости квадр;</a:t>
            </a:r>
          </a:p>
          <a:p>
            <a:pPr eaLnBrk="1" hangingPunct="1"/>
            <a:r>
              <a:rPr lang="ru-RU" smtClean="0"/>
              <a:t>ИО: классификация, описание;</a:t>
            </a:r>
          </a:p>
          <a:p>
            <a:pPr eaLnBrk="1" hangingPunct="1"/>
            <a:r>
              <a:rPr lang="ru-RU" smtClean="0"/>
              <a:t>понятие о соционе; </a:t>
            </a:r>
          </a:p>
          <a:p>
            <a:pPr eaLnBrk="1" hangingPunct="1"/>
            <a:r>
              <a:rPr lang="ru-RU" smtClean="0"/>
              <a:t>малые группы;</a:t>
            </a:r>
          </a:p>
          <a:p>
            <a:pPr eaLnBrk="1" hangingPunct="1"/>
            <a:r>
              <a:rPr lang="ru-RU" smtClean="0"/>
              <a:t>экстра-вопросы (в зависимости от аудитории)…</a:t>
            </a:r>
          </a:p>
          <a:p>
            <a:pPr eaLnBrk="1" hangingPunct="1"/>
            <a:endParaRPr lang="ru-RU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Кто, где, когда?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всего около 600 чел., из них половина – только базовый курс;</a:t>
            </a:r>
          </a:p>
          <a:p>
            <a:r>
              <a:rPr lang="ru-RU" dirty="0" smtClean="0"/>
              <a:t>15 корпоративных курсов. Из них:</a:t>
            </a:r>
          </a:p>
          <a:p>
            <a:pPr lvl="1"/>
            <a:r>
              <a:rPr lang="ru-RU" dirty="0" smtClean="0"/>
              <a:t>АО «Труд»;</a:t>
            </a:r>
          </a:p>
          <a:p>
            <a:pPr lvl="1"/>
            <a:r>
              <a:rPr lang="ru-RU" dirty="0" smtClean="0"/>
              <a:t>ЗАО «Саянский бройлер»;</a:t>
            </a:r>
          </a:p>
          <a:p>
            <a:pPr lvl="1"/>
            <a:r>
              <a:rPr lang="ru-RU" dirty="0" smtClean="0"/>
              <a:t>Минздрав Удмуртии;</a:t>
            </a:r>
          </a:p>
          <a:p>
            <a:pPr lvl="1"/>
            <a:r>
              <a:rPr lang="ru-RU" dirty="0"/>
              <a:t>Верховный суд </a:t>
            </a:r>
            <a:r>
              <a:rPr lang="ru-RU" dirty="0" smtClean="0"/>
              <a:t>Украины </a:t>
            </a:r>
            <a:endParaRPr lang="ru-RU" dirty="0"/>
          </a:p>
          <a:p>
            <a:r>
              <a:rPr lang="ru-RU" dirty="0" smtClean="0"/>
              <a:t>география: Киев, Иркутск, Братск, Саянск, Москва</a:t>
            </a:r>
            <a:r>
              <a:rPr lang="ru-RU" dirty="0"/>
              <a:t>, </a:t>
            </a:r>
            <a:r>
              <a:rPr lang="ru-RU" dirty="0" smtClean="0"/>
              <a:t>Ижевск, Ростов, Воронеж, Донецк</a:t>
            </a:r>
            <a:r>
              <a:rPr lang="ru-RU" dirty="0"/>
              <a:t>, </a:t>
            </a:r>
            <a:r>
              <a:rPr lang="ru-RU" dirty="0" smtClean="0"/>
              <a:t>Киев</a:t>
            </a:r>
          </a:p>
        </p:txBody>
      </p:sp>
    </p:spTree>
    <p:extLst>
      <p:ext uri="{BB962C8B-B14F-4D97-AF65-F5344CB8AC3E}">
        <p14:creationId xmlns:p14="http://schemas.microsoft.com/office/powerpoint/2010/main" val="30680178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 изменилась аудитория?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меньше руководителей, </a:t>
            </a:r>
            <a:br>
              <a:rPr lang="ru-RU" dirty="0" smtClean="0"/>
            </a:br>
            <a:r>
              <a:rPr lang="ru-RU" dirty="0" smtClean="0"/>
              <a:t>больше – </a:t>
            </a:r>
            <a:r>
              <a:rPr lang="en-US" dirty="0" smtClean="0"/>
              <a:t>HR</a:t>
            </a:r>
            <a:r>
              <a:rPr lang="ru-RU" dirty="0" smtClean="0"/>
              <a:t>-менеджеров;</a:t>
            </a:r>
          </a:p>
          <a:p>
            <a:r>
              <a:rPr lang="ru-RU" dirty="0" smtClean="0"/>
              <a:t>высокий % тех, кто изучает соционику для собственного интереса;</a:t>
            </a:r>
          </a:p>
          <a:p>
            <a:r>
              <a:rPr lang="ru-RU" dirty="0"/>
              <a:t>четкий запрос на отработку практических навыков;</a:t>
            </a:r>
          </a:p>
          <a:p>
            <a:r>
              <a:rPr lang="ru-RU" dirty="0" smtClean="0"/>
              <a:t>участники в большинстве своем уже знают о соционике и имеют какие-то психологические знания/навыки;</a:t>
            </a:r>
          </a:p>
          <a:p>
            <a:r>
              <a:rPr lang="ru-RU" dirty="0" smtClean="0"/>
              <a:t>аудитория более фрагментирована: </a:t>
            </a:r>
            <a:br>
              <a:rPr lang="ru-RU" dirty="0" smtClean="0"/>
            </a:br>
            <a:r>
              <a:rPr lang="ru-RU" dirty="0" smtClean="0"/>
              <a:t>меньше </a:t>
            </a:r>
            <a:r>
              <a:rPr lang="ru-RU" b="1" dirty="0" smtClean="0"/>
              <a:t>общих</a:t>
            </a:r>
            <a:r>
              <a:rPr lang="ru-RU" dirty="0" smtClean="0"/>
              <a:t> </a:t>
            </a:r>
            <a:r>
              <a:rPr lang="ru-RU" dirty="0" err="1" smtClean="0"/>
              <a:t>мемов</a:t>
            </a:r>
            <a:r>
              <a:rPr lang="ru-RU" dirty="0" smtClean="0"/>
              <a:t>, прочитанных книг, просмотренных фильмов, известных людей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7937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 изменились курсы?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новые темы:</a:t>
            </a:r>
          </a:p>
          <a:p>
            <a:pPr lvl="1"/>
            <a:r>
              <a:rPr lang="ru-RU" dirty="0" smtClean="0"/>
              <a:t>на сайте </a:t>
            </a:r>
            <a:r>
              <a:rPr lang="en-US" b="1" dirty="0" smtClean="0"/>
              <a:t>training.socionic.info</a:t>
            </a:r>
            <a:r>
              <a:rPr lang="ru-RU" dirty="0" smtClean="0"/>
              <a:t>;</a:t>
            </a:r>
          </a:p>
          <a:p>
            <a:r>
              <a:rPr lang="ru-RU" dirty="0" smtClean="0"/>
              <a:t>новые форматы:</a:t>
            </a:r>
          </a:p>
          <a:p>
            <a:pPr lvl="1"/>
            <a:r>
              <a:rPr lang="ru-RU" dirty="0" smtClean="0"/>
              <a:t>мастер-класс (1,5-3 часа);</a:t>
            </a:r>
          </a:p>
          <a:p>
            <a:pPr lvl="1"/>
            <a:r>
              <a:rPr lang="ru-RU" dirty="0" smtClean="0"/>
              <a:t>однодневные интенсивные курсы;</a:t>
            </a:r>
          </a:p>
          <a:p>
            <a:pPr lvl="1"/>
            <a:r>
              <a:rPr lang="en-US" dirty="0" err="1" smtClean="0"/>
              <a:t>skype</a:t>
            </a:r>
            <a:r>
              <a:rPr lang="ru-RU" dirty="0" smtClean="0"/>
              <a:t>-семинары;</a:t>
            </a:r>
          </a:p>
          <a:p>
            <a:r>
              <a:rPr lang="ru-RU" dirty="0" smtClean="0"/>
              <a:t>новые приемы:</a:t>
            </a:r>
          </a:p>
          <a:p>
            <a:pPr lvl="1"/>
            <a:r>
              <a:rPr lang="ru-RU" dirty="0" smtClean="0"/>
              <a:t>кино-, видео- и аудио-иллюстрации;</a:t>
            </a:r>
          </a:p>
          <a:p>
            <a:pPr lvl="1"/>
            <a:r>
              <a:rPr lang="ru-RU" dirty="0" smtClean="0"/>
              <a:t>соционические задачи – индивидуальные и групповые;</a:t>
            </a:r>
          </a:p>
          <a:p>
            <a:pPr lvl="1"/>
            <a:r>
              <a:rPr lang="ru-RU" dirty="0" smtClean="0"/>
              <a:t>анализ реальных ситуаций;</a:t>
            </a:r>
          </a:p>
        </p:txBody>
      </p:sp>
    </p:spTree>
    <p:extLst>
      <p:ext uri="{BB962C8B-B14F-4D97-AF65-F5344CB8AC3E}">
        <p14:creationId xmlns:p14="http://schemas.microsoft.com/office/powerpoint/2010/main" val="18629648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рофиль">
  <a:themeElements>
    <a:clrScheme name="Профиль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Профиль">
      <a:majorFont>
        <a:latin typeface="CyrillicHover"/>
        <a:ea typeface=""/>
        <a:cs typeface=""/>
      </a:majorFont>
      <a:minorFont>
        <a:latin typeface="Georgi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рофиль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офиль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офиль 10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FF99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E78A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офиль 11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FFFF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E7E7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офиль 12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008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0073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Профиль 10">
    <a:dk1>
      <a:srgbClr val="000000"/>
    </a:dk1>
    <a:lt1>
      <a:srgbClr val="FFFFFF"/>
    </a:lt1>
    <a:dk2>
      <a:srgbClr val="000000"/>
    </a:dk2>
    <a:lt2>
      <a:srgbClr val="DDDDDD"/>
    </a:lt2>
    <a:accent1>
      <a:srgbClr val="A3B2C1"/>
    </a:accent1>
    <a:accent2>
      <a:srgbClr val="FF9900"/>
    </a:accent2>
    <a:accent3>
      <a:srgbClr val="FFFFFF"/>
    </a:accent3>
    <a:accent4>
      <a:srgbClr val="000000"/>
    </a:accent4>
    <a:accent5>
      <a:srgbClr val="CED5DD"/>
    </a:accent5>
    <a:accent6>
      <a:srgbClr val="E78A00"/>
    </a:accent6>
    <a:hlink>
      <a:srgbClr val="336699"/>
    </a:hlink>
    <a:folHlink>
      <a:srgbClr val="003366"/>
    </a:folHlink>
  </a:clrScheme>
</a:themeOverride>
</file>

<file path=ppt/theme/themeOverride2.xml><?xml version="1.0" encoding="utf-8"?>
<a:themeOverride xmlns:a="http://schemas.openxmlformats.org/drawingml/2006/main">
  <a:clrScheme name="Профиль 12">
    <a:dk1>
      <a:srgbClr val="000000"/>
    </a:dk1>
    <a:lt1>
      <a:srgbClr val="FFFFFF"/>
    </a:lt1>
    <a:dk2>
      <a:srgbClr val="000000"/>
    </a:dk2>
    <a:lt2>
      <a:srgbClr val="DDDDDD"/>
    </a:lt2>
    <a:accent1>
      <a:srgbClr val="A3B2C1"/>
    </a:accent1>
    <a:accent2>
      <a:srgbClr val="008000"/>
    </a:accent2>
    <a:accent3>
      <a:srgbClr val="FFFFFF"/>
    </a:accent3>
    <a:accent4>
      <a:srgbClr val="000000"/>
    </a:accent4>
    <a:accent5>
      <a:srgbClr val="CED5DD"/>
    </a:accent5>
    <a:accent6>
      <a:srgbClr val="007300"/>
    </a:accent6>
    <a:hlink>
      <a:srgbClr val="336699"/>
    </a:hlink>
    <a:folHlink>
      <a:srgbClr val="003366"/>
    </a:folHlink>
  </a:clrScheme>
</a:themeOverride>
</file>

<file path=ppt/theme/themeOverride3.xml><?xml version="1.0" encoding="utf-8"?>
<a:themeOverride xmlns:a="http://schemas.openxmlformats.org/drawingml/2006/main">
  <a:clrScheme name="Профиль 10">
    <a:dk1>
      <a:srgbClr val="000000"/>
    </a:dk1>
    <a:lt1>
      <a:srgbClr val="FFFFFF"/>
    </a:lt1>
    <a:dk2>
      <a:srgbClr val="000000"/>
    </a:dk2>
    <a:lt2>
      <a:srgbClr val="DDDDDD"/>
    </a:lt2>
    <a:accent1>
      <a:srgbClr val="A3B2C1"/>
    </a:accent1>
    <a:accent2>
      <a:srgbClr val="FF9900"/>
    </a:accent2>
    <a:accent3>
      <a:srgbClr val="FFFFFF"/>
    </a:accent3>
    <a:accent4>
      <a:srgbClr val="000000"/>
    </a:accent4>
    <a:accent5>
      <a:srgbClr val="CED5DD"/>
    </a:accent5>
    <a:accent6>
      <a:srgbClr val="E78A00"/>
    </a:accent6>
    <a:hlink>
      <a:srgbClr val="336699"/>
    </a:hlink>
    <a:folHlink>
      <a:srgbClr val="003366"/>
    </a:folHlink>
  </a:clrScheme>
</a:themeOverride>
</file>

<file path=ppt/theme/themeOverride4.xml><?xml version="1.0" encoding="utf-8"?>
<a:themeOverride xmlns:a="http://schemas.openxmlformats.org/drawingml/2006/main">
  <a:clrScheme name="Профиль 12">
    <a:dk1>
      <a:srgbClr val="000000"/>
    </a:dk1>
    <a:lt1>
      <a:srgbClr val="FFFFFF"/>
    </a:lt1>
    <a:dk2>
      <a:srgbClr val="000000"/>
    </a:dk2>
    <a:lt2>
      <a:srgbClr val="DDDDDD"/>
    </a:lt2>
    <a:accent1>
      <a:srgbClr val="A3B2C1"/>
    </a:accent1>
    <a:accent2>
      <a:srgbClr val="008000"/>
    </a:accent2>
    <a:accent3>
      <a:srgbClr val="FFFFFF"/>
    </a:accent3>
    <a:accent4>
      <a:srgbClr val="000000"/>
    </a:accent4>
    <a:accent5>
      <a:srgbClr val="CED5DD"/>
    </a:accent5>
    <a:accent6>
      <a:srgbClr val="007300"/>
    </a:accent6>
    <a:hlink>
      <a:srgbClr val="336699"/>
    </a:hlink>
    <a:folHlink>
      <a:srgbClr val="003366"/>
    </a:folHlink>
  </a:clrScheme>
</a:themeOverride>
</file>

<file path=ppt/theme/themeOverride5.xml><?xml version="1.0" encoding="utf-8"?>
<a:themeOverride xmlns:a="http://schemas.openxmlformats.org/drawingml/2006/main">
  <a:clrScheme name="Профиль 10">
    <a:dk1>
      <a:srgbClr val="000000"/>
    </a:dk1>
    <a:lt1>
      <a:srgbClr val="FFFFFF"/>
    </a:lt1>
    <a:dk2>
      <a:srgbClr val="000000"/>
    </a:dk2>
    <a:lt2>
      <a:srgbClr val="DDDDDD"/>
    </a:lt2>
    <a:accent1>
      <a:srgbClr val="A3B2C1"/>
    </a:accent1>
    <a:accent2>
      <a:srgbClr val="FF9900"/>
    </a:accent2>
    <a:accent3>
      <a:srgbClr val="FFFFFF"/>
    </a:accent3>
    <a:accent4>
      <a:srgbClr val="000000"/>
    </a:accent4>
    <a:accent5>
      <a:srgbClr val="CED5DD"/>
    </a:accent5>
    <a:accent6>
      <a:srgbClr val="E78A00"/>
    </a:accent6>
    <a:hlink>
      <a:srgbClr val="336699"/>
    </a:hlink>
    <a:folHlink>
      <a:srgbClr val="003366"/>
    </a:folHlink>
  </a:clrScheme>
</a:themeOverride>
</file>

<file path=ppt/theme/themeOverride6.xml><?xml version="1.0" encoding="utf-8"?>
<a:themeOverride xmlns:a="http://schemas.openxmlformats.org/drawingml/2006/main">
  <a:clrScheme name="Профиль 12">
    <a:dk1>
      <a:srgbClr val="000000"/>
    </a:dk1>
    <a:lt1>
      <a:srgbClr val="FFFFFF"/>
    </a:lt1>
    <a:dk2>
      <a:srgbClr val="000000"/>
    </a:dk2>
    <a:lt2>
      <a:srgbClr val="DDDDDD"/>
    </a:lt2>
    <a:accent1>
      <a:srgbClr val="A3B2C1"/>
    </a:accent1>
    <a:accent2>
      <a:srgbClr val="008000"/>
    </a:accent2>
    <a:accent3>
      <a:srgbClr val="FFFFFF"/>
    </a:accent3>
    <a:accent4>
      <a:srgbClr val="000000"/>
    </a:accent4>
    <a:accent5>
      <a:srgbClr val="CED5DD"/>
    </a:accent5>
    <a:accent6>
      <a:srgbClr val="007300"/>
    </a:accent6>
    <a:hlink>
      <a:srgbClr val="336699"/>
    </a:hlink>
    <a:folHlink>
      <a:srgbClr val="003366"/>
    </a:folHlink>
  </a:clrScheme>
</a:themeOverride>
</file>

<file path=ppt/theme/themeOverride7.xml><?xml version="1.0" encoding="utf-8"?>
<a:themeOverride xmlns:a="http://schemas.openxmlformats.org/drawingml/2006/main">
  <a:clrScheme name="Профиль 9">
    <a:dk1>
      <a:srgbClr val="000000"/>
    </a:dk1>
    <a:lt1>
      <a:srgbClr val="FFFFFF"/>
    </a:lt1>
    <a:dk2>
      <a:srgbClr val="000000"/>
    </a:dk2>
    <a:lt2>
      <a:srgbClr val="DDDDDD"/>
    </a:lt2>
    <a:accent1>
      <a:srgbClr val="A3B2C1"/>
    </a:accent1>
    <a:accent2>
      <a:srgbClr val="CC0000"/>
    </a:accent2>
    <a:accent3>
      <a:srgbClr val="FFFFFF"/>
    </a:accent3>
    <a:accent4>
      <a:srgbClr val="000000"/>
    </a:accent4>
    <a:accent5>
      <a:srgbClr val="CED5DD"/>
    </a:accent5>
    <a:accent6>
      <a:srgbClr val="B90000"/>
    </a:accent6>
    <a:hlink>
      <a:srgbClr val="336699"/>
    </a:hlink>
    <a:folHlink>
      <a:srgbClr val="003366"/>
    </a:folHlink>
  </a:clrScheme>
</a:themeOverride>
</file>

<file path=ppt/theme/themeOverride8.xml><?xml version="1.0" encoding="utf-8"?>
<a:themeOverride xmlns:a="http://schemas.openxmlformats.org/drawingml/2006/main">
  <a:clrScheme name="Профиль 10">
    <a:dk1>
      <a:srgbClr val="000000"/>
    </a:dk1>
    <a:lt1>
      <a:srgbClr val="FFFFFF"/>
    </a:lt1>
    <a:dk2>
      <a:srgbClr val="000000"/>
    </a:dk2>
    <a:lt2>
      <a:srgbClr val="DDDDDD"/>
    </a:lt2>
    <a:accent1>
      <a:srgbClr val="A3B2C1"/>
    </a:accent1>
    <a:accent2>
      <a:srgbClr val="FF9900"/>
    </a:accent2>
    <a:accent3>
      <a:srgbClr val="FFFFFF"/>
    </a:accent3>
    <a:accent4>
      <a:srgbClr val="000000"/>
    </a:accent4>
    <a:accent5>
      <a:srgbClr val="CED5DD"/>
    </a:accent5>
    <a:accent6>
      <a:srgbClr val="E78A00"/>
    </a:accent6>
    <a:hlink>
      <a:srgbClr val="336699"/>
    </a:hlink>
    <a:folHlink>
      <a:srgbClr val="003366"/>
    </a:folHlink>
  </a:clrScheme>
</a:themeOverride>
</file>

<file path=ppt/theme/themeOverride9.xml><?xml version="1.0" encoding="utf-8"?>
<a:themeOverride xmlns:a="http://schemas.openxmlformats.org/drawingml/2006/main">
  <a:clrScheme name="Профиль 12">
    <a:dk1>
      <a:srgbClr val="000000"/>
    </a:dk1>
    <a:lt1>
      <a:srgbClr val="FFFFFF"/>
    </a:lt1>
    <a:dk2>
      <a:srgbClr val="000000"/>
    </a:dk2>
    <a:lt2>
      <a:srgbClr val="DDDDDD"/>
    </a:lt2>
    <a:accent1>
      <a:srgbClr val="A3B2C1"/>
    </a:accent1>
    <a:accent2>
      <a:srgbClr val="008000"/>
    </a:accent2>
    <a:accent3>
      <a:srgbClr val="FFFFFF"/>
    </a:accent3>
    <a:accent4>
      <a:srgbClr val="000000"/>
    </a:accent4>
    <a:accent5>
      <a:srgbClr val="CED5DD"/>
    </a:accent5>
    <a:accent6>
      <a:srgbClr val="007300"/>
    </a:accent6>
    <a:hlink>
      <a:srgbClr val="336699"/>
    </a:hlink>
    <a:folHlink>
      <a:srgbClr val="003366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604</TotalTime>
  <Words>426</Words>
  <Application>Microsoft Office PowerPoint</Application>
  <PresentationFormat>Экран (4:3)</PresentationFormat>
  <Paragraphs>87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Профиль</vt:lpstr>
      <vt:lpstr>Преподавание  соционики нерегулярными  курсами</vt:lpstr>
      <vt:lpstr>История</vt:lpstr>
      <vt:lpstr>Целевая  аудитория</vt:lpstr>
      <vt:lpstr>Объем  курса  и  его  формат</vt:lpstr>
      <vt:lpstr>Программа  базового  курса</vt:lpstr>
      <vt:lpstr>Программа  базового  курса (продолжение)</vt:lpstr>
      <vt:lpstr>Кто, где, когда?</vt:lpstr>
      <vt:lpstr>Как изменилась аудитория?</vt:lpstr>
      <vt:lpstr>Как изменились курсы?</vt:lpstr>
      <vt:lpstr>Что курс дает слушателям?</vt:lpstr>
      <vt:lpstr>Зачем это нам?</vt:lpstr>
      <vt:lpstr>А что дальше?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Преподавание соционики</dc:title>
  <dc:creator>Александр Букалов;Olga Karpenko</dc:creator>
  <cp:lastModifiedBy>Olga Karpenko</cp:lastModifiedBy>
  <cp:revision>24</cp:revision>
  <dcterms:created xsi:type="dcterms:W3CDTF">2010-09-21T18:41:29Z</dcterms:created>
  <dcterms:modified xsi:type="dcterms:W3CDTF">2017-09-27T23:55:26Z</dcterms:modified>
</cp:coreProperties>
</file>