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807" r:id="rId2"/>
    <p:sldMasterId id="2147483808" r:id="rId3"/>
    <p:sldMasterId id="2147484114" r:id="rId4"/>
  </p:sldMasterIdLst>
  <p:notesMasterIdLst>
    <p:notesMasterId r:id="rId17"/>
  </p:notesMasterIdLst>
  <p:handoutMasterIdLst>
    <p:handoutMasterId r:id="rId18"/>
  </p:handoutMasterIdLst>
  <p:sldIdLst>
    <p:sldId id="256" r:id="rId5"/>
    <p:sldId id="322" r:id="rId6"/>
    <p:sldId id="360" r:id="rId7"/>
    <p:sldId id="362" r:id="rId8"/>
    <p:sldId id="366" r:id="rId9"/>
    <p:sldId id="373" r:id="rId10"/>
    <p:sldId id="374" r:id="rId11"/>
    <p:sldId id="375" r:id="rId12"/>
    <p:sldId id="376" r:id="rId13"/>
    <p:sldId id="377" r:id="rId14"/>
    <p:sldId id="378" r:id="rId15"/>
    <p:sldId id="359" r:id="rId16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C91"/>
    <a:srgbClr val="0000FF"/>
    <a:srgbClr val="33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719" autoAdjust="0"/>
  </p:normalViewPr>
  <p:slideViewPr>
    <p:cSldViewPr>
      <p:cViewPr>
        <p:scale>
          <a:sx n="50" d="100"/>
          <a:sy n="50" d="100"/>
        </p:scale>
        <p:origin x="-1710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BD3990-77C4-4938-87C6-BEFB5BEB2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4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3D5CE41-00C8-426C-BE10-4CFED79D1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6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3DF5-888F-40A7-8C79-CCC056B91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7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3BA1D-7ED6-483A-B336-D38ED6F23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3550" y="274638"/>
            <a:ext cx="2141538" cy="58578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5763" y="274638"/>
            <a:ext cx="6275387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FCE7-BA9D-4451-9D24-E75C20CDE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7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85763" y="274638"/>
            <a:ext cx="8569325" cy="5857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1431B-D366-4723-A813-719A5E057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49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261B-3D2A-452B-A950-DD05F1DD1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9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D18F-F6DA-432F-8DB3-5EFCE1DF9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05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4E1E6-21A9-423F-8451-78D697B80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06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825" y="458788"/>
            <a:ext cx="423068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3913" y="458788"/>
            <a:ext cx="42322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BF683-D7B7-458A-8E21-C57335543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447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13862-2F57-4BDE-B131-ABC64EE37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97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CBE0-4BE0-4F3F-98F6-D1CE5C69E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06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3416-3892-416D-939B-5C44AED3B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57C1-FAAA-4861-B7FA-927063FC3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788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CAB6-9075-43EC-9436-BFFD3138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21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4D38-F97C-48AA-9090-CDF2919CB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619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D0022-201E-4376-9180-B691C8479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85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3538" y="274638"/>
            <a:ext cx="2152650" cy="5137150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10313" cy="5137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F236B-9533-49C8-A178-B8E5BDAE5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31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50825" y="274638"/>
            <a:ext cx="8615363" cy="5137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A6576-0F3F-42CD-BF0D-5086CEFAB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65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BE05-9B1D-4DFF-B766-B6B3A50F2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6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604" y="274638"/>
            <a:ext cx="7679196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604" y="1448780"/>
            <a:ext cx="7858584" cy="4366233"/>
          </a:xfrm>
        </p:spPr>
        <p:txBody>
          <a:bodyPr/>
          <a:lstStyle>
            <a:lvl1pPr marL="457200" indent="-457200">
              <a:buClr>
                <a:srgbClr val="FFC000"/>
              </a:buClr>
              <a:buFont typeface="Wingdings" pitchFamily="2" charset="2"/>
              <a:buChar char="v"/>
              <a:defRPr lang="ru-RU" sz="2800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538C-CDC0-4B5E-9F66-F5A6DEC40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5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26CE2-138F-4EAF-B7A1-0B1715489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616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6488" y="458788"/>
            <a:ext cx="3803650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2538" y="458788"/>
            <a:ext cx="3803650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7419F-8663-4CFB-A07D-37E94744A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31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4B596-E9A2-4D21-8DBB-A0740898D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12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E137-1796-421D-A25E-0AD0EE632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647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A5E8-AEBE-4217-939D-D3777DA91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2479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EBC29-DB1E-442E-A235-FFCDAEA0D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17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31A1-FB96-4596-82A7-A11C13022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67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BA77-97B1-4304-9E10-59174B735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39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BF724-2CF3-4D7D-B5E8-5D1F77ECE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8029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4338" y="274638"/>
            <a:ext cx="2101850" cy="55403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54738" cy="5540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07555-42FB-4194-9ECA-C0648983C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26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098D4FC-0243-4784-8D81-273FBB057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6C9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3AC2821-3688-4FC8-8717-6EA7D4E45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48CF91-AB26-4925-833F-4755A5961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07F25-C3DD-4B31-AB11-D8493045E8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5763" y="1179513"/>
            <a:ext cx="420846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46625" y="1179513"/>
            <a:ext cx="42084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C051F-4F66-4619-B17E-C52060FB8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21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E60159C-436B-4FDD-85D2-96217B27EA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C1011BB6-3D0C-4056-84F6-1A8FA8ABEC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12C215-4CFC-4DAA-A0EC-1AEF316DC8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63B783-10B5-4037-A73B-3DF9A18C93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F1A2E113-8765-4A40-8210-D90225F4E3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88C56C-5AC0-49BB-B6BC-DFD95C5ACA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2CB3686-8EA3-47CB-AAB3-D35C91C861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C7A3-1C3B-4237-8191-C7F9CFB93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5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D961E-4FF7-4131-A981-733D7DCEA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0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DC8F-D5CC-453C-A3C5-FD044EA0A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3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A473F-362D-4771-B11D-C08A972BF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77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552E-7A3B-402C-BE1B-D505F5002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31800" y="23336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14388" y="233363"/>
            <a:ext cx="328612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55625" y="65563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25513" y="65563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41288" y="582613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76288" y="12541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57200" y="9159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179513"/>
            <a:ext cx="85693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4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95757B-3622-4E90-A372-2C51DDA7D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"/>
          <p:cNvGrpSpPr>
            <a:grpSpLocks/>
          </p:cNvGrpSpPr>
          <p:nvPr userDrawn="1"/>
        </p:nvGrpSpPr>
        <p:grpSpPr bwMode="auto">
          <a:xfrm>
            <a:off x="206375" y="5319713"/>
            <a:ext cx="8542338" cy="1052512"/>
            <a:chOff x="89" y="79"/>
            <a:chExt cx="5381" cy="663"/>
          </a:xfrm>
        </p:grpSpPr>
        <p:sp>
          <p:nvSpPr>
            <p:cNvPr id="3079" name="Rectangle 2"/>
            <p:cNvSpPr>
              <a:spLocks noChangeArrowheads="1"/>
            </p:cNvSpPr>
            <p:nvPr/>
          </p:nvSpPr>
          <p:spPr bwMode="ltGray">
            <a:xfrm>
              <a:off x="272" y="147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  <p:sp>
          <p:nvSpPr>
            <p:cNvPr id="3080" name="Rectangle 3"/>
            <p:cNvSpPr>
              <a:spLocks noChangeArrowheads="1"/>
            </p:cNvSpPr>
            <p:nvPr/>
          </p:nvSpPr>
          <p:spPr bwMode="ltGray">
            <a:xfrm>
              <a:off x="513" y="147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  <p:sp>
          <p:nvSpPr>
            <p:cNvPr id="3081" name="Rectangle 4"/>
            <p:cNvSpPr>
              <a:spLocks noChangeArrowheads="1"/>
            </p:cNvSpPr>
            <p:nvPr/>
          </p:nvSpPr>
          <p:spPr bwMode="ltGray">
            <a:xfrm>
              <a:off x="350" y="413"/>
              <a:ext cx="266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  <p:sp>
          <p:nvSpPr>
            <p:cNvPr id="3082" name="Rectangle 5"/>
            <p:cNvSpPr>
              <a:spLocks noChangeArrowheads="1"/>
            </p:cNvSpPr>
            <p:nvPr/>
          </p:nvSpPr>
          <p:spPr bwMode="ltGray">
            <a:xfrm>
              <a:off x="583" y="413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  <p:sp>
          <p:nvSpPr>
            <p:cNvPr id="3083" name="Rectangle 6"/>
            <p:cNvSpPr>
              <a:spLocks noChangeArrowheads="1"/>
            </p:cNvSpPr>
            <p:nvPr/>
          </p:nvSpPr>
          <p:spPr bwMode="ltGray">
            <a:xfrm>
              <a:off x="89" y="367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  <p:sp>
          <p:nvSpPr>
            <p:cNvPr id="3084" name="Rectangle 7"/>
            <p:cNvSpPr>
              <a:spLocks noChangeArrowheads="1"/>
            </p:cNvSpPr>
            <p:nvPr/>
          </p:nvSpPr>
          <p:spPr bwMode="gray">
            <a:xfrm>
              <a:off x="489" y="79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  <p:sp>
          <p:nvSpPr>
            <p:cNvPr id="3085" name="Rectangle 8"/>
            <p:cNvSpPr>
              <a:spLocks noChangeArrowheads="1"/>
            </p:cNvSpPr>
            <p:nvPr/>
          </p:nvSpPr>
          <p:spPr bwMode="gray">
            <a:xfrm>
              <a:off x="288" y="577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kumimoji="1" lang="ru-RU" sz="2400"/>
            </a:p>
          </p:txBody>
        </p:sp>
      </p:grpSp>
      <p:sp>
        <p:nvSpPr>
          <p:cNvPr id="307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458788"/>
            <a:ext cx="861536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	</a:t>
            </a:r>
            <a:r>
              <a:rPr lang="ru-RU" smtClean="0"/>
              <a:t>Образец текста</a:t>
            </a:r>
          </a:p>
        </p:txBody>
      </p:sp>
      <p:sp>
        <p:nvSpPr>
          <p:cNvPr id="6635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35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35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4F1CD4-1658-4479-BE0C-0CB9A2405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 userDrawn="1"/>
        </p:nvSpPr>
        <p:spPr bwMode="ltGray">
          <a:xfrm>
            <a:off x="290513" y="2692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099" name="Rectangle 4"/>
          <p:cNvSpPr>
            <a:spLocks noChangeArrowheads="1"/>
          </p:cNvSpPr>
          <p:nvPr userDrawn="1"/>
        </p:nvSpPr>
        <p:spPr bwMode="ltGray">
          <a:xfrm>
            <a:off x="673100" y="2692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100" name="Rectangle 5"/>
          <p:cNvSpPr>
            <a:spLocks noChangeArrowheads="1"/>
          </p:cNvSpPr>
          <p:nvPr userDrawn="1"/>
        </p:nvSpPr>
        <p:spPr bwMode="ltGray">
          <a:xfrm>
            <a:off x="414338" y="3114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101" name="Rectangle 6"/>
          <p:cNvSpPr>
            <a:spLocks noChangeArrowheads="1"/>
          </p:cNvSpPr>
          <p:nvPr userDrawn="1"/>
        </p:nvSpPr>
        <p:spPr bwMode="ltGray">
          <a:xfrm>
            <a:off x="784225" y="3114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102" name="Rectangle 7"/>
          <p:cNvSpPr>
            <a:spLocks noChangeArrowheads="1"/>
          </p:cNvSpPr>
          <p:nvPr userDrawn="1"/>
        </p:nvSpPr>
        <p:spPr bwMode="ltGray">
          <a:xfrm>
            <a:off x="0" y="30416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103" name="Rectangle 8"/>
          <p:cNvSpPr>
            <a:spLocks noChangeArrowheads="1"/>
          </p:cNvSpPr>
          <p:nvPr userDrawn="1"/>
        </p:nvSpPr>
        <p:spPr bwMode="gray">
          <a:xfrm>
            <a:off x="611188" y="503238"/>
            <a:ext cx="44450" cy="3032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  <p:sp>
        <p:nvSpPr>
          <p:cNvPr id="410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6488" y="458788"/>
            <a:ext cx="7759700" cy="535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	</a:t>
            </a:r>
            <a:r>
              <a:rPr lang="ru-RU" smtClean="0"/>
              <a:t>Образец текста</a:t>
            </a:r>
          </a:p>
        </p:txBody>
      </p:sp>
      <p:sp>
        <p:nvSpPr>
          <p:cNvPr id="68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1888" y="62642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A11342-B547-4E3D-98F7-0CB34B420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8" name="Rectangle 14"/>
          <p:cNvSpPr>
            <a:spLocks noChangeArrowheads="1"/>
          </p:cNvSpPr>
          <p:nvPr userDrawn="1"/>
        </p:nvSpPr>
        <p:spPr bwMode="gray">
          <a:xfrm flipV="1">
            <a:off x="611188" y="3519488"/>
            <a:ext cx="44450" cy="30321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kumimoji="1" lang="ru-RU" sz="2400"/>
          </a:p>
        </p:txBody>
      </p:sp>
      <p:sp>
        <p:nvSpPr>
          <p:cNvPr id="4109" name="Rectangle 15"/>
          <p:cNvSpPr>
            <a:spLocks noChangeArrowheads="1"/>
          </p:cNvSpPr>
          <p:nvPr userDrawn="1"/>
        </p:nvSpPr>
        <p:spPr bwMode="gray">
          <a:xfrm>
            <a:off x="296863" y="3338513"/>
            <a:ext cx="944562" cy="42862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ru-RU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95757B-3622-4E90-A372-2C51DDA7D1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ukalov@gmail.com" TargetMode="External"/><Relationship Id="rId2" Type="http://schemas.openxmlformats.org/officeDocument/2006/relationships/hyperlink" Target="http://socionic.info/" TargetMode="Externa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1620" y="332656"/>
            <a:ext cx="7092788" cy="1752600"/>
          </a:xfrm>
        </p:spPr>
        <p:txBody>
          <a:bodyPr/>
          <a:lstStyle/>
          <a:p>
            <a:r>
              <a:rPr lang="ru-RU" dirty="0" smtClean="0"/>
              <a:t>АЛЕКСАНДР БУКАЛОВ</a:t>
            </a:r>
          </a:p>
          <a:p>
            <a:endParaRPr lang="en-US" dirty="0" smtClean="0"/>
          </a:p>
          <a:p>
            <a:r>
              <a:rPr lang="ru-RU" dirty="0" smtClean="0"/>
              <a:t>МЕЖДУНАРОДНЫЙ ИНСТИТУТ СОЦИОНИКИ</a:t>
            </a:r>
          </a:p>
          <a:p>
            <a:r>
              <a:rPr lang="en-US" dirty="0" smtClean="0">
                <a:hlinkClick r:id="rId2"/>
              </a:rPr>
              <a:t>HTTP://SOCIONIC.INFO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E-MAIL: </a:t>
            </a:r>
            <a:r>
              <a:rPr lang="en-US" dirty="0" smtClean="0">
                <a:hlinkClick r:id="rId3"/>
              </a:rPr>
              <a:t>123</a:t>
            </a:r>
            <a:r>
              <a:rPr lang="ru-RU" dirty="0" smtClean="0">
                <a:hlinkClick r:id="rId3"/>
              </a:rPr>
              <a:t>@</a:t>
            </a:r>
            <a:r>
              <a:rPr lang="en-US" dirty="0" smtClean="0">
                <a:hlinkClick r:id="rId2"/>
              </a:rPr>
              <a:t> SOCIONIC.INFO</a:t>
            </a:r>
            <a:r>
              <a:rPr lang="ru-RU" dirty="0" smtClean="0"/>
              <a:t> </a:t>
            </a:r>
          </a:p>
        </p:txBody>
      </p:sp>
      <p:sp>
        <p:nvSpPr>
          <p:cNvPr id="614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B762E29-C1F7-4715-B303-8AB2F9721E0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068960"/>
            <a:ext cx="8352928" cy="30610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Интегральная  соционика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и  </a:t>
            </a:r>
            <a:r>
              <a:rPr lang="ru-RU" sz="4400" b="1" dirty="0" err="1" smtClean="0">
                <a:solidFill>
                  <a:srgbClr val="C00000"/>
                </a:solidFill>
              </a:rPr>
              <a:t>этносоционика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endParaRPr lang="ru-RU" sz="4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0159C-436B-4FDD-85D2-96217B27EA4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8" name="Рисунок 7" descr="as-311-quadr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96094"/>
            <a:ext cx="7848872" cy="6120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41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Циркуляция</a:t>
            </a:r>
            <a:r>
              <a:rPr lang="en-US" sz="2400" dirty="0"/>
              <a:t> </a:t>
            </a:r>
            <a:r>
              <a:rPr lang="en-US" sz="2400" dirty="0" err="1"/>
              <a:t>свободной</a:t>
            </a:r>
            <a:r>
              <a:rPr lang="en-US" sz="2400" dirty="0"/>
              <a:t> (</a:t>
            </a:r>
            <a:r>
              <a:rPr lang="en-US" sz="2400" dirty="0">
                <a:sym typeface="Symbol"/>
              </a:rPr>
              <a:t></a:t>
            </a:r>
            <a:r>
              <a:rPr lang="en-US" sz="2400" dirty="0"/>
              <a:t>(I)) и </a:t>
            </a:r>
            <a:r>
              <a:rPr lang="en-US" sz="2400" dirty="0" err="1"/>
              <a:t>материализованной</a:t>
            </a:r>
            <a:r>
              <a:rPr lang="en-US" sz="2400" dirty="0"/>
              <a:t> (</a:t>
            </a:r>
            <a:r>
              <a:rPr lang="en-US" sz="2400" dirty="0">
                <a:sym typeface="Symbol"/>
              </a:rPr>
              <a:t></a:t>
            </a:r>
            <a:r>
              <a:rPr lang="en-US" sz="2400" dirty="0"/>
              <a:t>(E)) </a:t>
            </a:r>
            <a:r>
              <a:rPr lang="en-US" sz="2400" dirty="0" err="1"/>
              <a:t>информации</a:t>
            </a:r>
            <a:r>
              <a:rPr lang="en-US" sz="2400" dirty="0"/>
              <a:t> в </a:t>
            </a:r>
            <a:r>
              <a:rPr lang="en-US" sz="2400" dirty="0" err="1"/>
              <a:t>социуме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2C215-4CFC-4DAA-A0EC-1AEF316DC8C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00" y="1088740"/>
            <a:ext cx="85725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4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4E784A8-2A98-43AE-89BF-3A2458145279}" type="slidenum">
              <a:rPr lang="ru-RU" smtClean="0"/>
              <a:pPr eaLnBrk="1" hangingPunct="1"/>
              <a:t>12</a:t>
            </a:fld>
            <a:endParaRPr lang="ru-RU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Информационный тип этноса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AC227F-7CCD-4922-94B5-34822B8A0F1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024844"/>
            <a:ext cx="8503920" cy="3312368"/>
          </a:xfrm>
        </p:spPr>
        <p:txBody>
          <a:bodyPr/>
          <a:lstStyle/>
          <a:p>
            <a:r>
              <a:rPr lang="ru-RU" dirty="0" smtClean="0"/>
              <a:t>С точки зрения соционики можно рассматривать не только информационный тип личности, но и информационный тип этноса, и, соответственно, такие порождения этноса, как культура, государство и его различные институты.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7524" y="332656"/>
            <a:ext cx="8534400" cy="7589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Такая</a:t>
            </a:r>
            <a:r>
              <a:rPr lang="en-US" sz="2400" dirty="0" smtClean="0"/>
              <a:t> </a:t>
            </a:r>
            <a:r>
              <a:rPr lang="en-US" sz="2400" dirty="0" err="1" smtClean="0"/>
              <a:t>сложная</a:t>
            </a:r>
            <a:r>
              <a:rPr lang="en-US" sz="2400" dirty="0" smtClean="0"/>
              <a:t> </a:t>
            </a:r>
            <a:r>
              <a:rPr lang="en-US" sz="2400" dirty="0" err="1" smtClean="0"/>
              <a:t>структура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может</a:t>
            </a:r>
            <a:r>
              <a:rPr lang="en-US" sz="2400" dirty="0" smtClean="0"/>
              <a:t> </a:t>
            </a:r>
            <a:r>
              <a:rPr lang="en-US" sz="2400" dirty="0" err="1" smtClean="0"/>
              <a:t>быть</a:t>
            </a:r>
            <a:r>
              <a:rPr lang="en-US" sz="2400" dirty="0" smtClean="0"/>
              <a:t> </a:t>
            </a:r>
            <a:r>
              <a:rPr lang="en-US" sz="2400" dirty="0" err="1" smtClean="0"/>
              <a:t>адекватно</a:t>
            </a:r>
            <a:r>
              <a:rPr lang="en-US" sz="2400" dirty="0" smtClean="0"/>
              <a:t> </a:t>
            </a:r>
            <a:r>
              <a:rPr lang="en-US" sz="2400" dirty="0" err="1" smtClean="0"/>
              <a:t>описана</a:t>
            </a: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в </a:t>
            </a:r>
            <a:r>
              <a:rPr lang="en-US" sz="2400" dirty="0" err="1" smtClean="0"/>
              <a:t>рамках</a:t>
            </a:r>
            <a:r>
              <a:rPr lang="en-US" sz="2400" dirty="0" smtClean="0"/>
              <a:t> </a:t>
            </a:r>
            <a:r>
              <a:rPr lang="en-US" sz="2400" dirty="0" err="1" smtClean="0"/>
              <a:t>концепции</a:t>
            </a:r>
            <a:r>
              <a:rPr lang="en-US" sz="2400" dirty="0" smtClean="0"/>
              <a:t> </a:t>
            </a:r>
            <a:r>
              <a:rPr lang="en-US" sz="2400" dirty="0" err="1" smtClean="0"/>
              <a:t>психоинформационного</a:t>
            </a:r>
            <a:r>
              <a:rPr lang="en-US" sz="2400" dirty="0" smtClean="0"/>
              <a:t> </a:t>
            </a:r>
            <a:r>
              <a:rPr lang="en-US" sz="2400" dirty="0" err="1" smtClean="0"/>
              <a:t>пространства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основе</a:t>
            </a:r>
            <a:r>
              <a:rPr lang="en-US" sz="2400" dirty="0" smtClean="0"/>
              <a:t> </a:t>
            </a:r>
            <a:r>
              <a:rPr lang="en-US" sz="2400" dirty="0" err="1" smtClean="0"/>
              <a:t>следующих</a:t>
            </a:r>
            <a:r>
              <a:rPr lang="en-US" sz="2400" dirty="0" smtClean="0"/>
              <a:t> </a:t>
            </a:r>
            <a:r>
              <a:rPr lang="en-US" sz="2400" dirty="0" err="1" smtClean="0"/>
              <a:t>постулатов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2C215-4CFC-4DAA-A0EC-1AEF316DC8C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2716" cy="4926288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Этнос —</a:t>
            </a:r>
            <a:r>
              <a:rPr lang="ru-RU" b="1" dirty="0" smtClean="0"/>
              <a:t> это</a:t>
            </a:r>
            <a:r>
              <a:rPr lang="ru-RU" dirty="0" smtClean="0"/>
              <a:t> фундаментальная единица </a:t>
            </a:r>
            <a:r>
              <a:rPr lang="ru-RU" i="1" dirty="0" smtClean="0"/>
              <a:t>Ψ</a:t>
            </a:r>
            <a:r>
              <a:rPr lang="ru-RU" dirty="0" smtClean="0"/>
              <a:t>-</a:t>
            </a:r>
            <a:r>
              <a:rPr lang="en-US" i="1" dirty="0" smtClean="0"/>
              <a:t>I</a:t>
            </a:r>
            <a:r>
              <a:rPr lang="ru-RU" i="1" dirty="0" smtClean="0"/>
              <a:t>-</a:t>
            </a:r>
            <a:r>
              <a:rPr lang="ru-RU" dirty="0" smtClean="0"/>
              <a:t>пространства и фундаментальная структура объединения индивидуумов в единый социум на основе единого этнического психоинформационного поля, поддерживаемого и самовоспроизводящегося этими индивидуумами. В этом смысле этнос на информационно-социальном уровне подобен виду на биологическом уровне. Этнос может складываться из различных этнических групп в результате их взаимной ассимиляции и интеграции.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Психоинформационное</a:t>
            </a:r>
            <a:r>
              <a:rPr lang="ru-RU" dirty="0" smtClean="0"/>
              <a:t> пространство этноса включает в себя все социальные институты: коллективы, корпоративные объединения, государственные и общественные структуры.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Существуют </a:t>
            </a:r>
            <a:r>
              <a:rPr lang="ru-RU" dirty="0" err="1" smtClean="0"/>
              <a:t>надэтнические</a:t>
            </a:r>
            <a:r>
              <a:rPr lang="ru-RU" dirty="0" smtClean="0"/>
              <a:t> и </a:t>
            </a:r>
            <a:r>
              <a:rPr lang="ru-RU" dirty="0" err="1" smtClean="0"/>
              <a:t>внеэтнические</a:t>
            </a:r>
            <a:r>
              <a:rPr lang="ru-RU" dirty="0" smtClean="0"/>
              <a:t>, вненациональные структуры (религиозные, экономические и другие инвариантные к структуре конкретного этноса).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0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C2821-3688-4FC8-8717-6EA7D4E451F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376772"/>
            <a:ext cx="8503920" cy="4818276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80000"/>
              </a:lnSpc>
              <a:buFont typeface="+mj-lt"/>
              <a:buAutoNum type="arabicPeriod" startAt="4"/>
            </a:pPr>
            <a:r>
              <a:rPr lang="ru-RU" sz="2000" dirty="0"/>
              <a:t>Каждый этнос, обладая собственной иерархической </a:t>
            </a:r>
            <a:r>
              <a:rPr lang="ru-RU" sz="2000" dirty="0" err="1"/>
              <a:t>психоинформационной</a:t>
            </a:r>
            <a:r>
              <a:rPr lang="ru-RU" sz="2000" dirty="0"/>
              <a:t> структурой, может быть описан определенным типом ИМ или суперпозицией нескольких типов. Это связано с феноменом структурирования и квантования любого психоинформационного пространства на 8 (16) функциональных ячеек, аналогичных моделям А или Б. Развитие каждого этноса сопровождается дифференциацией его </a:t>
            </a:r>
            <a:r>
              <a:rPr lang="ru-RU" sz="2000" dirty="0" err="1"/>
              <a:t>психоинформационной</a:t>
            </a:r>
            <a:r>
              <a:rPr lang="ru-RU" sz="2000" dirty="0"/>
              <a:t> структуры. При этом каждая ячейка как интегральная функция ИМ также, в свою очередь, может структурироваться на 4, 8, 16 ячеек, образующих «слои» в пространстве этноса.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 startAt="4"/>
            </a:pPr>
            <a:r>
              <a:rPr lang="ru-RU" sz="2000" dirty="0" smtClean="0"/>
              <a:t>Помимо психоинформационного уровня, связанного с интегральным типом ИМ, существуют </a:t>
            </a:r>
            <a:r>
              <a:rPr lang="ru-RU" sz="2000" dirty="0" err="1" smtClean="0"/>
              <a:t>трансперсональные</a:t>
            </a:r>
            <a:r>
              <a:rPr lang="ru-RU" sz="2000" dirty="0" smtClean="0"/>
              <a:t> аспекты этноса (религиозные и др.), представления витального и биологического уровней существования этноса, связанные с влиянием окружающей среды — географической, геологической, климатической и т. д. Таким образом, этнос представляет собой выделенную подсистему более общего психоинформационного пространства, , представляющего собой, в свою очередь, тоже часть более общего (</a:t>
            </a:r>
            <a:r>
              <a:rPr lang="ru-RU" sz="2000" i="1" dirty="0" smtClean="0"/>
              <a:t>Ψ</a:t>
            </a:r>
            <a:r>
              <a:rPr lang="ru-RU" sz="2000" dirty="0" smtClean="0"/>
              <a:t>-</a:t>
            </a:r>
            <a:r>
              <a:rPr lang="ru-RU" sz="2000" i="1" dirty="0" smtClean="0"/>
              <a:t>I</a:t>
            </a:r>
            <a:r>
              <a:rPr lang="ru-RU" sz="2000" dirty="0" smtClean="0"/>
              <a:t>, </a:t>
            </a:r>
            <a:r>
              <a:rPr lang="ru-RU" sz="2000" i="1" dirty="0" smtClean="0"/>
              <a:t>E</a:t>
            </a:r>
            <a:r>
              <a:rPr lang="ru-RU" sz="2000" dirty="0" smtClean="0"/>
              <a:t>-</a:t>
            </a:r>
            <a:r>
              <a:rPr lang="ru-RU" sz="2000" i="1" dirty="0" smtClean="0"/>
              <a:t>p</a:t>
            </a:r>
            <a:r>
              <a:rPr lang="ru-RU" sz="2000" dirty="0" smtClean="0"/>
              <a:t>, </a:t>
            </a:r>
            <a:r>
              <a:rPr lang="ru-RU" sz="2000" i="1" dirty="0" smtClean="0"/>
              <a:t>X</a:t>
            </a:r>
            <a:r>
              <a:rPr lang="ru-RU" sz="2000" dirty="0" smtClean="0"/>
              <a:t>-</a:t>
            </a:r>
            <a:r>
              <a:rPr lang="ru-RU" sz="2000" i="1" dirty="0" smtClean="0"/>
              <a:t>t</a:t>
            </a:r>
            <a:r>
              <a:rPr lang="ru-RU" sz="2000" dirty="0" smtClean="0"/>
              <a:t>)-пространства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29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российского этноса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2821-3688-4FC8-8717-6EA7D4E451F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Мы уже не раз говорили о том, что российский этнос описывается интегральным типом интуитивно-этический интроверт (</a:t>
            </a:r>
            <a:r>
              <a:rPr lang="ru-RU" dirty="0" smtClean="0">
                <a:sym typeface="Socionic"/>
              </a:rPr>
              <a:t></a:t>
            </a:r>
            <a:r>
              <a:rPr lang="ru-RU" dirty="0" smtClean="0"/>
              <a:t>, ИЭИ). В модели А для интегрального типа российского этноса различным его слоям соответствуют разные блоки модели (см.</a:t>
            </a:r>
            <a:r>
              <a:rPr lang="en-US" dirty="0" smtClean="0"/>
              <a:t> </a:t>
            </a:r>
            <a:r>
              <a:rPr lang="ru-RU" dirty="0" smtClean="0"/>
              <a:t>рис.) [2].</a:t>
            </a:r>
          </a:p>
          <a:p>
            <a:r>
              <a:rPr lang="ru-RU" dirty="0" smtClean="0"/>
              <a:t>Для более детального моделирования такой сложной структуры удобно рассматривать объемную модель этноса [3], в основание которой мы можем положить нашу традиционную модель, а затем сделать её слоистой, построить, как говорят математики, «расслоение».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2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C2821-3688-4FC8-8717-6EA7D4E451F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4581128"/>
            <a:ext cx="5867400" cy="1667272"/>
          </a:xfrm>
        </p:spPr>
        <p:txBody>
          <a:bodyPr>
            <a:noAutofit/>
          </a:bodyPr>
          <a:lstStyle/>
          <a:p>
            <a:r>
              <a:rPr lang="ru-RU" sz="1800" b="0" dirty="0"/>
              <a:t>В частности, если мы возьмем структуру государства, то эта структура, хотя и порождена этносом, тем не менее, воздействует на него, причем </a:t>
            </a:r>
            <a:r>
              <a:rPr lang="ru-RU" sz="1800" b="0" dirty="0" err="1"/>
              <a:t>соционически</a:t>
            </a:r>
            <a:r>
              <a:rPr lang="ru-RU" sz="1800" b="0" dirty="0"/>
              <a:t> это воздействие описывается как </a:t>
            </a:r>
            <a:r>
              <a:rPr lang="ru-RU" sz="1800" b="0" i="1" dirty="0" err="1"/>
              <a:t>активационно</a:t>
            </a:r>
            <a:r>
              <a:rPr lang="ru-RU" sz="1800" b="0" dirty="0"/>
              <a:t>-</a:t>
            </a:r>
            <a:r>
              <a:rPr lang="ru-RU" sz="1800" b="0" i="1" dirty="0"/>
              <a:t>дуальные</a:t>
            </a:r>
            <a:r>
              <a:rPr lang="ru-RU" sz="1800" b="0" dirty="0"/>
              <a:t> отношения.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Представьте себе, что модель объемна, и каждая функция в ней занимает 1/8 объема. Тогда слои, находящиеся внутри этноса, которые мы можем выделить и описывать как различные структуры и институты, созданные этносом, тоже получат свое место в модели.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27" y="656692"/>
            <a:ext cx="5938197" cy="34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3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2E113-8765-4A40-8210-D90225F4E34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Далее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можем</a:t>
            </a:r>
            <a:r>
              <a:rPr lang="en-US" dirty="0"/>
              <a:t> </a:t>
            </a:r>
            <a:r>
              <a:rPr lang="en-US" dirty="0" err="1"/>
              <a:t>выделить</a:t>
            </a:r>
            <a:r>
              <a:rPr lang="en-US" dirty="0"/>
              <a:t> </a:t>
            </a:r>
            <a:r>
              <a:rPr lang="en-US" dirty="0" err="1"/>
              <a:t>еще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тонкие</a:t>
            </a:r>
            <a:r>
              <a:rPr lang="en-US" dirty="0"/>
              <a:t> </a:t>
            </a:r>
            <a:r>
              <a:rPr lang="en-US" dirty="0" err="1"/>
              <a:t>слои</a:t>
            </a:r>
            <a:r>
              <a:rPr lang="en-US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9512" y="728700"/>
            <a:ext cx="2772308" cy="5519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1800" dirty="0" err="1" smtClean="0"/>
              <a:t>Так</a:t>
            </a:r>
            <a:r>
              <a:rPr lang="en-US" sz="1800" dirty="0"/>
              <a:t>, </a:t>
            </a:r>
            <a:r>
              <a:rPr lang="en-US" sz="1800" dirty="0" err="1"/>
              <a:t>можно</a:t>
            </a:r>
            <a:r>
              <a:rPr lang="en-US" sz="1800" dirty="0"/>
              <a:t> </a:t>
            </a:r>
            <a:r>
              <a:rPr lang="en-US" sz="1800" dirty="0" err="1"/>
              <a:t>выделить</a:t>
            </a:r>
            <a:r>
              <a:rPr lang="en-US" sz="1800" dirty="0"/>
              <a:t> </a:t>
            </a:r>
            <a:r>
              <a:rPr lang="en-US" sz="1800" dirty="0" err="1"/>
              <a:t>слой</a:t>
            </a:r>
            <a:r>
              <a:rPr lang="en-US" sz="1800" dirty="0"/>
              <a:t>, </a:t>
            </a:r>
            <a:r>
              <a:rPr lang="en-US" sz="1800" dirty="0" err="1"/>
              <a:t>связанный</a:t>
            </a:r>
            <a:r>
              <a:rPr lang="en-US" sz="1800" dirty="0"/>
              <a:t> с </a:t>
            </a:r>
            <a:r>
              <a:rPr lang="en-US" sz="1800" dirty="0" err="1"/>
              <a:t>криминалитетом</a:t>
            </a:r>
            <a:r>
              <a:rPr lang="en-US" sz="1800" dirty="0"/>
              <a:t>, и </a:t>
            </a:r>
            <a:r>
              <a:rPr lang="en-US" sz="1800" dirty="0" err="1"/>
              <a:t>он</a:t>
            </a:r>
            <a:r>
              <a:rPr lang="en-US" sz="1800" dirty="0"/>
              <a:t> </a:t>
            </a:r>
            <a:r>
              <a:rPr lang="en-US" sz="1800" dirty="0" err="1"/>
              <a:t>описывается</a:t>
            </a:r>
            <a:r>
              <a:rPr lang="en-US" sz="1800" dirty="0"/>
              <a:t> </a:t>
            </a:r>
            <a:r>
              <a:rPr lang="en-US" sz="1800" dirty="0" err="1"/>
              <a:t>аналогичной</a:t>
            </a:r>
            <a:r>
              <a:rPr lang="en-US" sz="1800" dirty="0"/>
              <a:t> </a:t>
            </a:r>
            <a:r>
              <a:rPr lang="en-US" sz="1800" dirty="0" err="1"/>
              <a:t>структурой</a:t>
            </a:r>
            <a:r>
              <a:rPr lang="en-US" sz="1800" dirty="0"/>
              <a:t>, </a:t>
            </a:r>
            <a:r>
              <a:rPr lang="en-US" sz="1800" dirty="0" err="1"/>
              <a:t>почему</a:t>
            </a:r>
            <a:r>
              <a:rPr lang="en-US" sz="1800" dirty="0"/>
              <a:t>, </a:t>
            </a:r>
            <a:r>
              <a:rPr lang="en-US" sz="1800" dirty="0" err="1"/>
              <a:t>собственно</a:t>
            </a:r>
            <a:r>
              <a:rPr lang="en-US" sz="1800" dirty="0"/>
              <a:t>, </a:t>
            </a:r>
            <a:r>
              <a:rPr lang="en-US" sz="1800" dirty="0" err="1"/>
              <a:t>государство</a:t>
            </a:r>
            <a:r>
              <a:rPr lang="en-US" sz="1800" dirty="0"/>
              <a:t> с </a:t>
            </a:r>
            <a:r>
              <a:rPr lang="en-US" sz="1800" dirty="0" err="1"/>
              <a:t>ним</a:t>
            </a:r>
            <a:r>
              <a:rPr lang="en-US" sz="1800" dirty="0"/>
              <a:t> </a:t>
            </a:r>
            <a:r>
              <a:rPr lang="en-US" sz="1800" dirty="0" err="1"/>
              <a:t>интенсивно</a:t>
            </a:r>
            <a:r>
              <a:rPr lang="en-US" sz="1800" dirty="0"/>
              <a:t> </a:t>
            </a:r>
            <a:r>
              <a:rPr lang="en-US" sz="1800" dirty="0" err="1"/>
              <a:t>борется</a:t>
            </a:r>
            <a:r>
              <a:rPr lang="en-US" sz="1800" dirty="0"/>
              <a:t>. </a:t>
            </a:r>
            <a:r>
              <a:rPr lang="en-US" sz="1800" dirty="0" err="1"/>
              <a:t>Можно</a:t>
            </a:r>
            <a:r>
              <a:rPr lang="en-US" sz="1800" dirty="0"/>
              <a:t> </a:t>
            </a:r>
            <a:r>
              <a:rPr lang="en-US" sz="1800" dirty="0" err="1"/>
              <a:t>выделить</a:t>
            </a:r>
            <a:r>
              <a:rPr lang="en-US" sz="1800" dirty="0"/>
              <a:t> </a:t>
            </a:r>
            <a:r>
              <a:rPr lang="en-US" sz="1800" dirty="0" err="1"/>
              <a:t>слой</a:t>
            </a:r>
            <a:r>
              <a:rPr lang="en-US" sz="1800" dirty="0"/>
              <a:t> </a:t>
            </a:r>
            <a:r>
              <a:rPr lang="en-US" sz="1800" dirty="0" err="1"/>
              <a:t>интеллигенции</a:t>
            </a:r>
            <a:r>
              <a:rPr lang="en-US" sz="1800" dirty="0"/>
              <a:t>, и </a:t>
            </a:r>
            <a:r>
              <a:rPr lang="en-US" sz="1800" dirty="0" err="1"/>
              <a:t>обнаружится</a:t>
            </a:r>
            <a:r>
              <a:rPr lang="en-US" sz="1800" dirty="0"/>
              <a:t>, </a:t>
            </a:r>
            <a:r>
              <a:rPr lang="en-US" sz="1800" dirty="0" err="1"/>
              <a:t>что</a:t>
            </a:r>
            <a:r>
              <a:rPr lang="en-US" sz="1800" dirty="0"/>
              <a:t> </a:t>
            </a:r>
            <a:r>
              <a:rPr lang="en-US" sz="1800" dirty="0" err="1"/>
              <a:t>так</a:t>
            </a:r>
            <a:r>
              <a:rPr lang="en-US" sz="1800" dirty="0"/>
              <a:t> </a:t>
            </a:r>
            <a:r>
              <a:rPr lang="en-US" sz="1800" dirty="0" err="1"/>
              <a:t>называемая</a:t>
            </a:r>
            <a:r>
              <a:rPr lang="en-US" sz="1800" dirty="0"/>
              <a:t> «</a:t>
            </a:r>
            <a:r>
              <a:rPr lang="en-US" sz="1800" dirty="0" err="1"/>
              <a:t>русская</a:t>
            </a:r>
            <a:r>
              <a:rPr lang="en-US" sz="1800" dirty="0"/>
              <a:t> </a:t>
            </a:r>
            <a:r>
              <a:rPr lang="en-US" sz="1800" dirty="0" err="1"/>
              <a:t>интеллигенция</a:t>
            </a:r>
            <a:r>
              <a:rPr lang="en-US" sz="1800" dirty="0"/>
              <a:t>» </a:t>
            </a:r>
            <a:r>
              <a:rPr lang="en-US" sz="1800" dirty="0" err="1"/>
              <a:t>связана</a:t>
            </a:r>
            <a:r>
              <a:rPr lang="en-US" sz="1800" dirty="0"/>
              <a:t> с </a:t>
            </a:r>
            <a:r>
              <a:rPr lang="en-US" sz="1800" dirty="0" err="1"/>
              <a:t>блоком</a:t>
            </a:r>
            <a:r>
              <a:rPr lang="en-US" sz="1800" dirty="0"/>
              <a:t> ИД </a:t>
            </a:r>
            <a:r>
              <a:rPr lang="en-US" sz="1800" dirty="0" err="1"/>
              <a:t>ментальности</a:t>
            </a:r>
            <a:r>
              <a:rPr lang="en-US" sz="1800" dirty="0"/>
              <a:t> </a:t>
            </a:r>
            <a:r>
              <a:rPr lang="en-US" sz="1800" dirty="0" err="1"/>
              <a:t>этноса</a:t>
            </a:r>
            <a:r>
              <a:rPr lang="en-US" sz="1800" dirty="0"/>
              <a:t>, и </a:t>
            </a:r>
            <a:r>
              <a:rPr lang="en-US" sz="1800" dirty="0" err="1"/>
              <a:t>этот</a:t>
            </a:r>
            <a:r>
              <a:rPr lang="en-US" sz="1800" dirty="0"/>
              <a:t> </a:t>
            </a:r>
            <a:r>
              <a:rPr lang="en-US" sz="1800" dirty="0" err="1"/>
              <a:t>слой</a:t>
            </a:r>
            <a:r>
              <a:rPr lang="en-US" sz="1800" dirty="0"/>
              <a:t> </a:t>
            </a:r>
            <a:r>
              <a:rPr lang="en-US" sz="1800" dirty="0" err="1"/>
              <a:t>противостоит</a:t>
            </a:r>
            <a:r>
              <a:rPr lang="en-US" sz="1800" dirty="0"/>
              <a:t> в </a:t>
            </a:r>
            <a:r>
              <a:rPr lang="en-US" sz="1800" dirty="0" err="1"/>
              <a:t>России</a:t>
            </a:r>
            <a:r>
              <a:rPr lang="en-US" sz="1800" dirty="0"/>
              <a:t> </a:t>
            </a:r>
            <a:r>
              <a:rPr lang="en-US" sz="1800" dirty="0" err="1"/>
              <a:t>государству</a:t>
            </a:r>
            <a:r>
              <a:rPr lang="en-US" sz="1800" dirty="0"/>
              <a:t> </a:t>
            </a:r>
            <a:r>
              <a:rPr lang="en-US" sz="1800" dirty="0" err="1"/>
              <a:t>как</a:t>
            </a:r>
            <a:r>
              <a:rPr lang="en-US" sz="1800" dirty="0"/>
              <a:t> </a:t>
            </a:r>
            <a:r>
              <a:rPr lang="en-US" sz="1800" dirty="0" err="1"/>
              <a:t>структуре</a:t>
            </a:r>
            <a:r>
              <a:rPr lang="en-US" sz="1800" dirty="0"/>
              <a:t>, </a:t>
            </a:r>
            <a:r>
              <a:rPr lang="en-US" sz="1800" dirty="0" err="1"/>
              <a:t>но</a:t>
            </a:r>
            <a:r>
              <a:rPr lang="en-US" sz="1800" dirty="0"/>
              <a:t> </a:t>
            </a:r>
            <a:r>
              <a:rPr lang="en-US" sz="1800" dirty="0" err="1"/>
              <a:t>не</a:t>
            </a:r>
            <a:r>
              <a:rPr lang="en-US" sz="1800" dirty="0"/>
              <a:t> </a:t>
            </a:r>
            <a:r>
              <a:rPr lang="en-US" sz="1800" dirty="0" err="1"/>
              <a:t>силовым</a:t>
            </a:r>
            <a:r>
              <a:rPr lang="en-US" sz="1800" dirty="0"/>
              <a:t> </a:t>
            </a:r>
            <a:r>
              <a:rPr lang="en-US" sz="1800" dirty="0" err="1"/>
              <a:t>образом</a:t>
            </a:r>
            <a:r>
              <a:rPr lang="en-US" sz="1800" dirty="0"/>
              <a:t>, а </a:t>
            </a:r>
            <a:r>
              <a:rPr lang="en-US" sz="1800" dirty="0" err="1"/>
              <a:t>скорее</a:t>
            </a:r>
            <a:r>
              <a:rPr lang="en-US" sz="1800" dirty="0"/>
              <a:t>, </a:t>
            </a:r>
            <a:r>
              <a:rPr lang="en-US" sz="1800" dirty="0" err="1"/>
              <a:t>идейным</a:t>
            </a:r>
            <a:r>
              <a:rPr lang="en-US" sz="1800" dirty="0"/>
              <a:t>, </a:t>
            </a:r>
            <a:r>
              <a:rPr lang="en-US" sz="1800" dirty="0" err="1"/>
              <a:t>информационным</a:t>
            </a:r>
            <a:endParaRPr lang="ru-RU" sz="1800" dirty="0"/>
          </a:p>
        </p:txBody>
      </p:sp>
      <p:pic>
        <p:nvPicPr>
          <p:cNvPr id="2051" name="Рисунок 5" descr="Описание: As-NewMod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548679"/>
            <a:ext cx="4331232" cy="421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1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2E113-8765-4A40-8210-D90225F4E34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3074" name="Рисунок 6" descr="Описание: As-NewMode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4046"/>
            <a:ext cx="6133835" cy="597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1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179512" y="1988840"/>
            <a:ext cx="4378464" cy="475252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В </a:t>
            </a:r>
            <a:r>
              <a:rPr lang="en-US" sz="2000" dirty="0" err="1" smtClean="0"/>
              <a:t>психике</a:t>
            </a:r>
            <a:r>
              <a:rPr lang="en-US" sz="2000" dirty="0" smtClean="0"/>
              <a:t> </a:t>
            </a:r>
            <a:r>
              <a:rPr lang="en-US" sz="2000" dirty="0" err="1"/>
              <a:t>отдельного</a:t>
            </a:r>
            <a:r>
              <a:rPr lang="en-US" sz="2000" dirty="0"/>
              <a:t> </a:t>
            </a:r>
            <a:r>
              <a:rPr lang="en-US" sz="2000" dirty="0" err="1" smtClean="0"/>
              <a:t>человека</a:t>
            </a:r>
            <a:r>
              <a:rPr lang="en-US" sz="2000" dirty="0" smtClean="0"/>
              <a:t> </a:t>
            </a:r>
            <a:r>
              <a:rPr lang="en-US" sz="2000" dirty="0" err="1"/>
              <a:t>система</a:t>
            </a:r>
            <a:r>
              <a:rPr lang="en-US" sz="2000" dirty="0"/>
              <a:t> </a:t>
            </a:r>
            <a:r>
              <a:rPr lang="en-US" sz="2000" dirty="0" err="1"/>
              <a:t>функций</a:t>
            </a:r>
            <a:r>
              <a:rPr lang="en-US" sz="2000" dirty="0"/>
              <a:t> </a:t>
            </a:r>
            <a:r>
              <a:rPr lang="ru-RU" sz="2000" dirty="0" smtClean="0"/>
              <a:t>ИМ </a:t>
            </a:r>
            <a:r>
              <a:rPr lang="en-US" sz="2000" dirty="0" err="1" smtClean="0"/>
              <a:t>описывает</a:t>
            </a:r>
            <a:r>
              <a:rPr lang="en-US" sz="2000" dirty="0" smtClean="0"/>
              <a:t> </a:t>
            </a:r>
            <a:r>
              <a:rPr lang="en-US" sz="2000" dirty="0" err="1"/>
              <a:t>определенный</a:t>
            </a:r>
            <a:r>
              <a:rPr lang="en-US" sz="2000" dirty="0"/>
              <a:t> </a:t>
            </a:r>
            <a:r>
              <a:rPr lang="en-US" sz="2000" dirty="0" err="1"/>
              <a:t>слой</a:t>
            </a:r>
            <a:r>
              <a:rPr lang="en-US" sz="2000" dirty="0"/>
              <a:t>. </a:t>
            </a:r>
            <a:r>
              <a:rPr lang="en-US" sz="2000" dirty="0" err="1"/>
              <a:t>Помимо</a:t>
            </a:r>
            <a:r>
              <a:rPr lang="en-US" sz="2000" dirty="0"/>
              <a:t> </a:t>
            </a:r>
            <a:r>
              <a:rPr lang="en-US" sz="2000" dirty="0" err="1"/>
              <a:t>этих</a:t>
            </a:r>
            <a:r>
              <a:rPr lang="en-US" sz="2000" dirty="0"/>
              <a:t> </a:t>
            </a:r>
            <a:r>
              <a:rPr lang="en-US" sz="2000" dirty="0" err="1"/>
              <a:t>функций</a:t>
            </a:r>
            <a:r>
              <a:rPr lang="en-US" sz="2000" dirty="0"/>
              <a:t> </a:t>
            </a:r>
            <a:r>
              <a:rPr lang="en-US" sz="2000" dirty="0" err="1"/>
              <a:t>существует</a:t>
            </a:r>
            <a:r>
              <a:rPr lang="en-US" sz="2000" dirty="0"/>
              <a:t> </a:t>
            </a:r>
            <a:r>
              <a:rPr lang="en-US" sz="2000" dirty="0" err="1"/>
              <a:t>функция</a:t>
            </a:r>
            <a:r>
              <a:rPr lang="en-US" sz="2000" dirty="0"/>
              <a:t> </a:t>
            </a:r>
            <a:r>
              <a:rPr lang="en-US" sz="2000" dirty="0" err="1"/>
              <a:t>сознания</a:t>
            </a:r>
            <a:r>
              <a:rPr lang="en-US" sz="2000" dirty="0"/>
              <a:t>, </a:t>
            </a:r>
            <a:r>
              <a:rPr lang="en-US" sz="2000" dirty="0" err="1"/>
              <a:t>то</a:t>
            </a:r>
            <a:r>
              <a:rPr lang="en-US" sz="2000" dirty="0"/>
              <a:t> </a:t>
            </a:r>
            <a:r>
              <a:rPr lang="en-US" sz="2000" dirty="0" err="1"/>
              <a:t>самое</a:t>
            </a:r>
            <a:r>
              <a:rPr lang="en-US" sz="2000" dirty="0"/>
              <a:t> </a:t>
            </a:r>
            <a:r>
              <a:rPr lang="en-US" sz="2000" dirty="0" err="1"/>
              <a:t>внутреннее</a:t>
            </a:r>
            <a:r>
              <a:rPr lang="en-US" sz="2000" dirty="0"/>
              <a:t>, </a:t>
            </a:r>
            <a:r>
              <a:rPr lang="en-US" sz="2000" dirty="0" err="1"/>
              <a:t>глубинное</a:t>
            </a:r>
            <a:r>
              <a:rPr lang="en-US" sz="2000" dirty="0"/>
              <a:t> «Я», </a:t>
            </a:r>
            <a:r>
              <a:rPr lang="en-US" sz="2000" dirty="0" err="1"/>
              <a:t>самая</a:t>
            </a:r>
            <a:r>
              <a:rPr lang="en-US" sz="2000" dirty="0"/>
              <a:t> </a:t>
            </a:r>
            <a:r>
              <a:rPr lang="en-US" sz="2000" dirty="0" err="1"/>
              <a:t>высокая</a:t>
            </a:r>
            <a:r>
              <a:rPr lang="en-US" sz="2000" dirty="0"/>
              <a:t> </a:t>
            </a:r>
            <a:r>
              <a:rPr lang="en-US" sz="2000" dirty="0" err="1"/>
              <a:t>инстанция</a:t>
            </a:r>
            <a:r>
              <a:rPr lang="en-US" sz="2000" dirty="0"/>
              <a:t> </a:t>
            </a:r>
            <a:r>
              <a:rPr lang="en-US" sz="2000" dirty="0" err="1"/>
              <a:t>которого</a:t>
            </a:r>
            <a:r>
              <a:rPr lang="en-US" sz="2000" dirty="0"/>
              <a:t> в </a:t>
            </a:r>
            <a:r>
              <a:rPr lang="en-US" sz="2000" dirty="0" err="1"/>
              <a:t>индийской</a:t>
            </a:r>
            <a:r>
              <a:rPr lang="en-US" sz="2000" dirty="0"/>
              <a:t> </a:t>
            </a:r>
            <a:r>
              <a:rPr lang="en-US" sz="2000" dirty="0" err="1"/>
              <a:t>философии</a:t>
            </a:r>
            <a:r>
              <a:rPr lang="en-US" sz="2000" dirty="0"/>
              <a:t> </a:t>
            </a:r>
            <a:r>
              <a:rPr lang="en-US" sz="2000" dirty="0" err="1"/>
              <a:t>называется</a:t>
            </a:r>
            <a:r>
              <a:rPr lang="en-US" sz="2000" dirty="0"/>
              <a:t> «</a:t>
            </a:r>
            <a:r>
              <a:rPr lang="en-US" sz="2000" dirty="0" err="1"/>
              <a:t>Атман</a:t>
            </a:r>
            <a:r>
              <a:rPr lang="en-US" sz="2000" dirty="0"/>
              <a:t>». </a:t>
            </a:r>
            <a:r>
              <a:rPr lang="en-US" sz="2000" dirty="0" err="1"/>
              <a:t>Конечно</a:t>
            </a:r>
            <a:r>
              <a:rPr lang="en-US" sz="2000" dirty="0"/>
              <a:t>, «Я» </a:t>
            </a:r>
            <a:r>
              <a:rPr lang="en-US" sz="2000" dirty="0" err="1"/>
              <a:t>имеет</a:t>
            </a:r>
            <a:r>
              <a:rPr lang="en-US" sz="2000" dirty="0"/>
              <a:t> </a:t>
            </a:r>
            <a:r>
              <a:rPr lang="en-US" sz="2000" dirty="0" err="1"/>
              <a:t>много</a:t>
            </a:r>
            <a:r>
              <a:rPr lang="en-US" sz="2000" dirty="0"/>
              <a:t> </a:t>
            </a:r>
            <a:r>
              <a:rPr lang="en-US" sz="2000" dirty="0" err="1"/>
              <a:t>оболочек</a:t>
            </a:r>
            <a:r>
              <a:rPr lang="en-US" sz="2000" dirty="0"/>
              <a:t>, </a:t>
            </a:r>
            <a:r>
              <a:rPr lang="en-US" sz="2000" dirty="0" err="1"/>
              <a:t>но</a:t>
            </a:r>
            <a:r>
              <a:rPr lang="en-US" sz="2000" dirty="0"/>
              <a:t> </a:t>
            </a:r>
            <a:r>
              <a:rPr lang="en-US" sz="2000" dirty="0" err="1"/>
              <a:t>именно</a:t>
            </a:r>
            <a:r>
              <a:rPr lang="en-US" sz="2000" dirty="0"/>
              <a:t> </a:t>
            </a:r>
            <a:r>
              <a:rPr lang="en-US" sz="2000" dirty="0" err="1"/>
              <a:t>его</a:t>
            </a:r>
            <a:r>
              <a:rPr lang="en-US" sz="2000" dirty="0"/>
              <a:t> </a:t>
            </a:r>
            <a:r>
              <a:rPr lang="en-US" sz="2000" dirty="0" err="1"/>
              <a:t>наличие</a:t>
            </a:r>
            <a:r>
              <a:rPr lang="en-US" sz="2000" dirty="0"/>
              <a:t> </a:t>
            </a:r>
            <a:r>
              <a:rPr lang="en-US" sz="2000" dirty="0" err="1"/>
              <a:t>необходимо</a:t>
            </a:r>
            <a:r>
              <a:rPr lang="en-US" sz="2000" dirty="0"/>
              <a:t>, </a:t>
            </a:r>
            <a:r>
              <a:rPr lang="en-US" sz="2000" dirty="0" err="1"/>
              <a:t>чтобы</a:t>
            </a:r>
            <a:r>
              <a:rPr lang="en-US" sz="2000" dirty="0"/>
              <a:t> </a:t>
            </a:r>
            <a:r>
              <a:rPr lang="en-US" sz="2000" dirty="0" err="1"/>
              <a:t>регулировать</a:t>
            </a:r>
            <a:r>
              <a:rPr lang="en-US" sz="2000" dirty="0"/>
              <a:t> </a:t>
            </a:r>
            <a:r>
              <a:rPr lang="en-US" sz="2000" dirty="0" err="1"/>
              <a:t>работу</a:t>
            </a:r>
            <a:r>
              <a:rPr lang="en-US" sz="2000" dirty="0"/>
              <a:t> </a:t>
            </a:r>
            <a:r>
              <a:rPr lang="en-US" sz="2000" dirty="0" err="1"/>
              <a:t>всех</a:t>
            </a:r>
            <a:r>
              <a:rPr lang="en-US" sz="2000" dirty="0"/>
              <a:t> </a:t>
            </a:r>
            <a:r>
              <a:rPr lang="en-US" sz="2000" dirty="0" err="1"/>
              <a:t>функций</a:t>
            </a:r>
            <a:r>
              <a:rPr lang="en-US" sz="2000" dirty="0"/>
              <a:t> </a:t>
            </a:r>
            <a:r>
              <a:rPr lang="en-US" sz="2000" dirty="0" err="1"/>
              <a:t>информационного</a:t>
            </a:r>
            <a:r>
              <a:rPr lang="en-US" sz="2000" dirty="0"/>
              <a:t> </a:t>
            </a:r>
            <a:r>
              <a:rPr lang="en-US" sz="2000" dirty="0" err="1"/>
              <a:t>метаболизма</a:t>
            </a:r>
            <a:r>
              <a:rPr lang="en-US" sz="2000" dirty="0"/>
              <a:t>. С </a:t>
            </a:r>
            <a:r>
              <a:rPr lang="en-US" sz="2000" dirty="0" err="1"/>
              <a:t>этим</a:t>
            </a:r>
            <a:r>
              <a:rPr lang="en-US" sz="2000" dirty="0"/>
              <a:t> </a:t>
            </a:r>
            <a:r>
              <a:rPr lang="en-US" sz="2000" dirty="0" err="1"/>
              <a:t>же</a:t>
            </a:r>
            <a:r>
              <a:rPr lang="en-US" sz="2000" dirty="0"/>
              <a:t> </a:t>
            </a:r>
            <a:r>
              <a:rPr lang="en-US" sz="2000" dirty="0" err="1"/>
              <a:t>внутренним</a:t>
            </a:r>
            <a:r>
              <a:rPr lang="en-US" sz="2000" dirty="0"/>
              <a:t> «Я» </a:t>
            </a:r>
            <a:r>
              <a:rPr lang="en-US" sz="2000" dirty="0" err="1"/>
              <a:t>связаны</a:t>
            </a:r>
            <a:r>
              <a:rPr lang="en-US" sz="2000" dirty="0"/>
              <a:t> </a:t>
            </a:r>
            <a:r>
              <a:rPr lang="en-US" sz="2000" dirty="0" err="1"/>
              <a:t>самые</a:t>
            </a:r>
            <a:r>
              <a:rPr lang="en-US" sz="2000" dirty="0"/>
              <a:t> </a:t>
            </a:r>
            <a:r>
              <a:rPr lang="en-US" sz="2000" dirty="0" err="1"/>
              <a:t>мистические</a:t>
            </a:r>
            <a:r>
              <a:rPr lang="en-US" sz="2000" dirty="0"/>
              <a:t> и </a:t>
            </a:r>
            <a:r>
              <a:rPr lang="en-US" sz="2000" dirty="0" err="1"/>
              <a:t>священные</a:t>
            </a:r>
            <a:r>
              <a:rPr lang="en-US" sz="2000" dirty="0"/>
              <a:t> </a:t>
            </a:r>
            <a:r>
              <a:rPr lang="en-US" sz="2000" dirty="0" err="1"/>
              <a:t>состояния</a:t>
            </a:r>
            <a:r>
              <a:rPr lang="en-US" sz="2000" dirty="0"/>
              <a:t>, </a:t>
            </a:r>
            <a:r>
              <a:rPr lang="en-US" sz="2000" dirty="0" err="1"/>
              <a:t>которые</a:t>
            </a:r>
            <a:r>
              <a:rPr lang="en-US" sz="2000" dirty="0"/>
              <a:t> </a:t>
            </a:r>
            <a:r>
              <a:rPr lang="en-US" sz="2000" dirty="0" err="1"/>
              <a:t>переживает</a:t>
            </a:r>
            <a:r>
              <a:rPr lang="en-US" sz="2000" dirty="0"/>
              <a:t> </a:t>
            </a:r>
            <a:r>
              <a:rPr lang="en-US" sz="2000" dirty="0" err="1"/>
              <a:t>человек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824028" y="4041068"/>
            <a:ext cx="4104456" cy="225250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/>
              <a:t>Проводя аналогию с этносом,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с </a:t>
            </a:r>
            <a:r>
              <a:rPr lang="ru-RU" sz="3400" dirty="0"/>
              <a:t>обществом в целом, мы обнаруживаем </a:t>
            </a:r>
            <a:r>
              <a:rPr lang="ru-RU" sz="3400" dirty="0" smtClean="0"/>
              <a:t>подобные структуры</a:t>
            </a:r>
            <a:r>
              <a:rPr lang="ru-RU" sz="3400" dirty="0"/>
              <a:t>, овеществленные, материализованные в виде института церкви, жречества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и </a:t>
            </a:r>
            <a:r>
              <a:rPr lang="ru-RU" sz="3400" dirty="0"/>
              <a:t>т. д.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BB6-3D0C-4056-84F6-1A8FA8ABECD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76" y="1342678"/>
            <a:ext cx="4586024" cy="255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8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алитра">
  <a:themeElements>
    <a:clrScheme name="1_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Палитра">
  <a:themeElements>
    <a:clrScheme name="2_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Палитра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Палитра">
  <a:themeElements>
    <a:clrScheme name="3_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Палитра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фициальная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2155</TotalTime>
  <Words>598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1_Палитра</vt:lpstr>
      <vt:lpstr>2_Палитра</vt:lpstr>
      <vt:lpstr>3_Палитра</vt:lpstr>
      <vt:lpstr>Официальная</vt:lpstr>
      <vt:lpstr>Интегральная  соционика  и  этносоционика  </vt:lpstr>
      <vt:lpstr>Информационный тип этноса</vt:lpstr>
      <vt:lpstr>Такая сложная структура может быть адекватно описана  в рамках концепции психоинформационного пространства на основе следующих постулатов</vt:lpstr>
      <vt:lpstr>Презентация PowerPoint</vt:lpstr>
      <vt:lpstr>Модель российского этноса</vt:lpstr>
      <vt:lpstr>В частности, если мы возьмем структуру государства, то эта структура, хотя и порождена этносом, тем не менее, воздействует на него, причем соционически это воздействие описывается как активационно-дуальные отношения.</vt:lpstr>
      <vt:lpstr>Далее мы можем выделить еще более тонкие слои.  </vt:lpstr>
      <vt:lpstr>Презентация PowerPoint</vt:lpstr>
      <vt:lpstr>Презентация PowerPoint</vt:lpstr>
      <vt:lpstr>Презентация PowerPoint</vt:lpstr>
      <vt:lpstr>Циркуляция свободной ((I)) и материализованной ((E)) информации в социуме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Интегральная  соционика и этносоционика</dc:title>
  <dc:creator>Александр Букалов</dc:creator>
  <cp:lastModifiedBy>Olga Karpenko</cp:lastModifiedBy>
  <cp:revision>107</cp:revision>
  <cp:lastPrinted>2012-09-19T18:11:02Z</cp:lastPrinted>
  <dcterms:created xsi:type="dcterms:W3CDTF">2009-09-26T20:57:56Z</dcterms:created>
  <dcterms:modified xsi:type="dcterms:W3CDTF">2017-09-27T23:36:06Z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