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7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253095-9BA9-4F9C-B02C-BEE0ECE698C1}" type="datetimeFigureOut">
              <a:rPr lang="ru-RU" smtClean="0"/>
              <a:t>28.09.2017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F5F6BE-9516-40F6-B1F9-09CA701893B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661248"/>
            <a:ext cx="5637010" cy="996355"/>
          </a:xfrm>
        </p:spPr>
        <p:txBody>
          <a:bodyPr/>
          <a:lstStyle/>
          <a:p>
            <a:r>
              <a:rPr lang="ru-RU" dirty="0" smtClean="0"/>
              <a:t>Докладчики: </a:t>
            </a:r>
          </a:p>
          <a:p>
            <a:r>
              <a:rPr lang="ru-RU" dirty="0" smtClean="0"/>
              <a:t>Яковенко А.А., Пушкарева С.П.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640960" cy="38884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600" dirty="0">
                <a:effectLst/>
                <a:latin typeface="Arial Black" panose="020B0A04020102020204" pitchFamily="34" charset="0"/>
              </a:rPr>
              <a:t>У</a:t>
            </a:r>
            <a:r>
              <a:rPr lang="ru-RU" sz="3600" dirty="0" smtClean="0">
                <a:effectLst/>
                <a:latin typeface="Arial Black" panose="020B0A04020102020204" pitchFamily="34" charset="0"/>
              </a:rPr>
              <a:t>ровень </a:t>
            </a:r>
            <a:r>
              <a:rPr lang="en-US" sz="3600" dirty="0" smtClean="0">
                <a:effectLst/>
                <a:latin typeface="Arial Black" panose="020B0A04020102020204" pitchFamily="34" charset="0"/>
              </a:rPr>
              <a:t/>
            </a:r>
            <a:br>
              <a:rPr lang="en-US" sz="3600" dirty="0" smtClean="0">
                <a:effectLst/>
                <a:latin typeface="Arial Black" panose="020B0A04020102020204" pitchFamily="34" charset="0"/>
              </a:rPr>
            </a:br>
            <a:r>
              <a:rPr lang="ru-RU" sz="3600" dirty="0" smtClean="0">
                <a:effectLst/>
                <a:latin typeface="Arial Black" panose="020B0A04020102020204" pitchFamily="34" charset="0"/>
              </a:rPr>
              <a:t>интеллектуального </a:t>
            </a:r>
            <a:r>
              <a:rPr lang="ru-RU" sz="3600" dirty="0">
                <a:effectLst/>
                <a:latin typeface="Arial Black" panose="020B0A04020102020204" pitchFamily="34" charset="0"/>
              </a:rPr>
              <a:t>развития </a:t>
            </a:r>
            <a:r>
              <a:rPr lang="en-US" sz="3600" dirty="0" smtClean="0">
                <a:effectLst/>
                <a:latin typeface="Arial Black" panose="020B0A04020102020204" pitchFamily="34" charset="0"/>
              </a:rPr>
              <a:t/>
            </a:r>
            <a:br>
              <a:rPr lang="en-US" sz="3600" dirty="0" smtClean="0">
                <a:effectLst/>
                <a:latin typeface="Arial Black" panose="020B0A04020102020204" pitchFamily="34" charset="0"/>
              </a:rPr>
            </a:br>
            <a:r>
              <a:rPr lang="ru-RU" sz="3600" dirty="0" smtClean="0">
                <a:effectLst/>
                <a:latin typeface="Arial Black" panose="020B0A04020102020204" pitchFamily="34" charset="0"/>
              </a:rPr>
              <a:t>и тип </a:t>
            </a:r>
            <a:r>
              <a:rPr lang="en-US" sz="3600" dirty="0" smtClean="0">
                <a:effectLst/>
                <a:latin typeface="Arial Black" panose="020B0A04020102020204" pitchFamily="34" charset="0"/>
              </a:rPr>
              <a:t/>
            </a:r>
            <a:br>
              <a:rPr lang="en-US" sz="3600" dirty="0" smtClean="0">
                <a:effectLst/>
                <a:latin typeface="Arial Black" panose="020B0A04020102020204" pitchFamily="34" charset="0"/>
              </a:rPr>
            </a:br>
            <a:r>
              <a:rPr lang="ru-RU" sz="3600" dirty="0" smtClean="0">
                <a:effectLst/>
                <a:latin typeface="Arial Black" panose="020B0A04020102020204" pitchFamily="34" charset="0"/>
              </a:rPr>
              <a:t>информационного</a:t>
            </a:r>
            <a:r>
              <a:rPr lang="en-US" sz="3600" dirty="0" smtClean="0">
                <a:effectLst/>
                <a:latin typeface="Arial Black" panose="020B0A04020102020204" pitchFamily="34" charset="0"/>
              </a:rPr>
              <a:t> </a:t>
            </a:r>
            <a:r>
              <a:rPr lang="ru-RU" sz="3600" dirty="0" smtClean="0">
                <a:effectLst/>
                <a:latin typeface="Arial Black" panose="020B0A04020102020204" pitchFamily="34" charset="0"/>
              </a:rPr>
              <a:t>метаболизма </a:t>
            </a:r>
            <a:r>
              <a:rPr lang="ru-RU" dirty="0">
                <a:effectLst/>
                <a:latin typeface="Arial Black" panose="020B0A04020102020204" pitchFamily="34" charset="0"/>
              </a:rPr>
              <a:t/>
            </a:r>
            <a:br>
              <a:rPr lang="ru-RU" dirty="0">
                <a:effectLst/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568952" cy="6408712"/>
          </a:xfrm>
        </p:spPr>
        <p:txBody>
          <a:bodyPr/>
          <a:lstStyle/>
          <a:p>
            <a:r>
              <a:rPr lang="ru-RU" dirty="0"/>
              <a:t>Оценка результатов выполнения теста производится путем перевода сырых баллов в коэффициент с учетом возрастных норм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 smtClean="0"/>
              <a:t>             </a:t>
            </a:r>
            <a:r>
              <a:rPr lang="ru-RU" b="1" dirty="0" smtClean="0"/>
              <a:t>Шкала умственных способностей </a:t>
            </a:r>
            <a:endParaRPr lang="ru-RU" b="1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00919"/>
              </p:ext>
            </p:extLst>
          </p:nvPr>
        </p:nvGraphicFramePr>
        <p:xfrm>
          <a:off x="395536" y="2033468"/>
          <a:ext cx="8064895" cy="4635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7873"/>
                <a:gridCol w="5297022"/>
              </a:tblGrid>
              <a:tr h="403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 IQ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развития интеллекта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03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Свыше 140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очень высокий, выдающийся интеллект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03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Более 120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высокий, незаурядный интеллект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03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110-120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незаурядный, хороший интеллект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03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100-110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нормальный, выше среднего интеллект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03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90-100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средний интеллект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03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80-90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слабый, ниже среднего интеллект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03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70-80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небольшая степень слабоумия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03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50-70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дебильное слабоумие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5256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20-50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имбецильность, средняя степень слабоумия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476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0-20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идиотия, самая большая степень слабоумия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r>
              <a:rPr lang="ru-RU" b="1" dirty="0"/>
              <a:t>Результаты и выводы: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69560"/>
              </p:ext>
            </p:extLst>
          </p:nvPr>
        </p:nvGraphicFramePr>
        <p:xfrm>
          <a:off x="971599" y="980729"/>
          <a:ext cx="5040561" cy="55738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4186"/>
                <a:gridCol w="882098"/>
                <a:gridCol w="882098"/>
                <a:gridCol w="1602179"/>
              </a:tblGrid>
              <a:tr h="3662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n w="3175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Экстравертные логики</a:t>
                      </a:r>
                      <a:endParaRPr lang="ru-RU" sz="1400" b="1" dirty="0">
                        <a:ln w="3175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n w="3175"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Calibri"/>
                          <a:cs typeface="Times New Roman"/>
                        </a:rPr>
                        <a:t>Интровертные логики</a:t>
                      </a:r>
                      <a:endParaRPr lang="ru-RU" sz="1400" b="1" dirty="0">
                        <a:ln w="3175"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131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129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ЛИЭ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130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ЛИИ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125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126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123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120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121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СЛЭ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118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112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СЛЭ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102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СЛИ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110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102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110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ЛИЭ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102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СЛИ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109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ЛИЭ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98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СЛИ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99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СЛЭ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97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98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2144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ЛСЭ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92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ИЛИ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81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Black" panose="020B0A04020102020204" pitchFamily="34" charset="0"/>
                        </a:rPr>
                        <a:t>Всего:11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Black" panose="020B0A04020102020204" pitchFamily="34" charset="0"/>
                        </a:rPr>
                        <a:t>Всего:11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3662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Экстравертные этики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 Black" panose="020B0A04020102020204" pitchFamily="34" charset="0"/>
                        </a:rPr>
                        <a:t>Интровертные </a:t>
                      </a:r>
                      <a:r>
                        <a:rPr lang="ru-RU" sz="1400" dirty="0">
                          <a:effectLst/>
                          <a:latin typeface="Arial Black" panose="020B0A04020102020204" pitchFamily="34" charset="0"/>
                        </a:rPr>
                        <a:t>этики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127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124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ЭСЭ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123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ЭИИ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124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118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121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ЭИЭ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116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ЭСИ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118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115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118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837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СЭЭ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113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 ИЭИ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106 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112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111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ЭИИ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74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ЭИЭ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107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ИЭЭ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  <a:tr h="191447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Всего: </a:t>
                      </a:r>
                      <a:r>
                        <a:rPr lang="ru-RU" sz="1200" dirty="0" smtClean="0"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Black" panose="020B0A04020102020204" pitchFamily="34" charset="0"/>
                        </a:rPr>
                        <a:t>Всего: </a:t>
                      </a:r>
                      <a:r>
                        <a:rPr lang="ru-RU" sz="1200" dirty="0" smtClean="0"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41165" marR="411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9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В данной выборке мы наблюдаем следующий диапазон показателей </a:t>
            </a:r>
            <a:r>
              <a:rPr lang="en-US" sz="2100" dirty="0">
                <a:solidFill>
                  <a:schemeClr val="tx1"/>
                </a:solidFill>
                <a:latin typeface="Arial Black" panose="020B0A04020102020204" pitchFamily="34" charset="0"/>
              </a:rPr>
              <a:t>IQ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:</a:t>
            </a:r>
          </a:p>
          <a:p>
            <a:pPr algn="just">
              <a:lnSpc>
                <a:spcPct val="170000"/>
              </a:lnSpc>
            </a:pPr>
            <a:r>
              <a:rPr lang="ru-RU" sz="2100" u="sng" dirty="0">
                <a:solidFill>
                  <a:schemeClr val="tx1"/>
                </a:solidFill>
                <a:latin typeface="Arial Black" panose="020B0A04020102020204" pitchFamily="34" charset="0"/>
              </a:rPr>
              <a:t>Экстравертные логики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: от 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92 баллов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, что соответствует среднему интеллекту, до 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131 балла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, что является высоким, незаурядным интеллектом.</a:t>
            </a:r>
          </a:p>
          <a:p>
            <a:pPr algn="just">
              <a:lnSpc>
                <a:spcPct val="170000"/>
              </a:lnSpc>
            </a:pPr>
            <a:r>
              <a:rPr lang="ru-RU" sz="2100" u="sng" dirty="0">
                <a:solidFill>
                  <a:schemeClr val="tx1"/>
                </a:solidFill>
                <a:latin typeface="Arial Black" panose="020B0A04020102020204" pitchFamily="34" charset="0"/>
              </a:rPr>
              <a:t>Интровертные логики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: от 81балла, что является ниже среднего интеллекта, до 129 баллов, что является высоким, незаурядным интеллектом.</a:t>
            </a:r>
          </a:p>
          <a:p>
            <a:pPr algn="just">
              <a:lnSpc>
                <a:spcPct val="170000"/>
              </a:lnSpc>
            </a:pPr>
            <a:r>
              <a:rPr lang="ru-RU" sz="2100" u="sng" dirty="0">
                <a:solidFill>
                  <a:schemeClr val="tx1"/>
                </a:solidFill>
                <a:latin typeface="Arial Black" panose="020B0A04020102020204" pitchFamily="34" charset="0"/>
              </a:rPr>
              <a:t>Экстравертные этики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: от 100 баллов, что является верхней границей показателя среднего интеллекта, до 127 баллов, что является высоким, незаурядным интеллектом.</a:t>
            </a:r>
          </a:p>
          <a:p>
            <a:pPr algn="just">
              <a:lnSpc>
                <a:spcPct val="170000"/>
              </a:lnSpc>
            </a:pPr>
            <a:r>
              <a:rPr lang="ru-RU" sz="2100" u="sng" dirty="0">
                <a:solidFill>
                  <a:schemeClr val="tx1"/>
                </a:solidFill>
                <a:latin typeface="Arial Black" panose="020B0A04020102020204" pitchFamily="34" charset="0"/>
              </a:rPr>
              <a:t>Интровертные этики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: от </a:t>
            </a:r>
            <a:r>
              <a:rPr lang="ru-RU" sz="21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74 баллов</a:t>
            </a:r>
            <a:r>
              <a:rPr lang="ru-RU" sz="2100" dirty="0">
                <a:solidFill>
                  <a:schemeClr val="tx1"/>
                </a:solidFill>
                <a:latin typeface="Arial Black" panose="020B0A04020102020204" pitchFamily="34" charset="0"/>
              </a:rPr>
              <a:t>, что соответствует недоразвитию интеллекта, до 124 баллов, что является высоким, незаурядным интеллектом.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3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586551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ВЫВОДЫ: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Высокий </a:t>
            </a:r>
            <a:r>
              <a:rPr lang="ru-RU" sz="2000" dirty="0">
                <a:solidFill>
                  <a:schemeClr val="tx1"/>
                </a:solidFill>
                <a:latin typeface="Arial Black" panose="020B0A04020102020204" pitchFamily="34" charset="0"/>
              </a:rPr>
              <a:t>незаурядный интеллект 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(более 120 </a:t>
            </a:r>
            <a:r>
              <a:rPr lang="ru-RU" sz="2000" dirty="0">
                <a:solidFill>
                  <a:schemeClr val="tx1"/>
                </a:solidFill>
                <a:latin typeface="Arial Black" panose="020B0A04020102020204" pitchFamily="34" charset="0"/>
              </a:rPr>
              <a:t>баллов) демонстрируют как экстравертные  логики, так и интровертные этики.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Arial Black" panose="020B0A04020102020204" pitchFamily="34" charset="0"/>
              </a:rPr>
              <a:t>При этом средний интеллект (90-100 баллов) наблюдаются у всех категорий ТИМов испытуемых.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/>
                </a:solidFill>
                <a:latin typeface="Arial Black" panose="020B0A04020102020204" pitchFamily="34" charset="0"/>
              </a:rPr>
              <a:t>Таким образом, данный эксперимент доказывает отсутствие прямой корреляции между типом информационного </a:t>
            </a:r>
            <a:r>
              <a:rPr lang="ru-RU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метаболизма </a:t>
            </a:r>
            <a:r>
              <a:rPr lang="ru-RU" sz="2000" dirty="0">
                <a:solidFill>
                  <a:schemeClr val="tx1"/>
                </a:solidFill>
                <a:latin typeface="Arial Black" panose="020B0A04020102020204" pitchFamily="34" charset="0"/>
              </a:rPr>
              <a:t>и уровнем развития интеллекта.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93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57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5361776"/>
          </a:xfrm>
        </p:spPr>
        <p:txBody>
          <a:bodyPr>
            <a:normAutofit/>
          </a:bodyPr>
          <a:lstStyle/>
          <a:p>
            <a:r>
              <a:rPr lang="ru-RU" sz="2800" i="1" dirty="0"/>
              <a:t>Рассматривается влияние типа информационного метаболизма (ТИМа)  на уровень интеллектуального развития (IQ). </a:t>
            </a:r>
            <a:endParaRPr lang="ru-RU" sz="2800" i="1" dirty="0" smtClean="0"/>
          </a:p>
          <a:p>
            <a:pPr marL="45720" indent="0">
              <a:buNone/>
            </a:pPr>
            <a:endParaRPr lang="ru-RU" sz="2800" dirty="0"/>
          </a:p>
          <a:p>
            <a:r>
              <a:rPr lang="ru-RU" sz="2800" dirty="0"/>
              <a:t>Гипотеза: предполагается, что наиболее высокий уровень коэффициента IQ будут демонстрировать представители экстравертных логических типов, и в целом логический ТИМ более успешно справится с тестовыми заданиями, нежели этический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3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3705592"/>
          </a:xfrm>
        </p:spPr>
        <p:txBody>
          <a:bodyPr/>
          <a:lstStyle/>
          <a:p>
            <a:r>
              <a:rPr lang="ru-RU" sz="2800" dirty="0"/>
              <a:t>Инструментарий: тест « Прогрессивные матрицы Равена</a:t>
            </a:r>
            <a:r>
              <a:rPr lang="ru-RU" sz="2800" dirty="0" smtClean="0"/>
              <a:t>»</a:t>
            </a:r>
          </a:p>
          <a:p>
            <a:pPr marL="45720" indent="0">
              <a:buNone/>
            </a:pPr>
            <a:endParaRPr lang="ru-RU" sz="2800" dirty="0"/>
          </a:p>
          <a:p>
            <a:r>
              <a:rPr lang="ru-RU" sz="2800" dirty="0"/>
              <a:t>Испытуемые: офисные сотрудники, с высшим образованием, возраст от 25 до 45 лет. </a:t>
            </a:r>
            <a:endParaRPr lang="ru-RU" sz="2800" dirty="0" smtClean="0"/>
          </a:p>
          <a:p>
            <a:r>
              <a:rPr lang="ru-RU" sz="2800" dirty="0" smtClean="0"/>
              <a:t>Общая </a:t>
            </a:r>
            <a:r>
              <a:rPr lang="ru-RU" sz="2800" dirty="0"/>
              <a:t>численность выборки: 40 человек.</a:t>
            </a:r>
          </a:p>
          <a:p>
            <a:pPr marL="45720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1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45752"/>
          </a:xfrm>
        </p:spPr>
        <p:txBody>
          <a:bodyPr>
            <a:normAutofit/>
          </a:bodyPr>
          <a:lstStyle/>
          <a:p>
            <a:r>
              <a:rPr lang="ru-RU" dirty="0"/>
              <a:t>Тест Равена (Raven Progressive Matrices) на настоящий момент является одним из наиболее известных и популярных тестов, применяемых в диагностической работе практическими психологами. Тестом Равена пользуются в более чем 100 странах мира</a:t>
            </a:r>
            <a:r>
              <a:rPr lang="ru-RU" dirty="0" smtClean="0"/>
              <a:t>.</a:t>
            </a:r>
          </a:p>
          <a:p>
            <a:r>
              <a:rPr lang="ru-RU" dirty="0"/>
              <a:t>Прогрессивные матрицы Равена предназначены для определения уровня умственного (интеллектуального) развития испытуемых в возрасте от 4,5 до 65 лет и старше. Матрицы Равена могут применяться на выборках испытуемых с любым языковым составом и социокультурным фоном, с любым уровнем речевого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9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352928" cy="6192688"/>
          </a:xfrm>
        </p:spPr>
        <p:txBody>
          <a:bodyPr>
            <a:normAutofit/>
          </a:bodyPr>
          <a:lstStyle/>
          <a:p>
            <a:r>
              <a:rPr lang="ru-RU" dirty="0"/>
              <a:t>Тест состоит из нескольких серий заданий:</a:t>
            </a:r>
          </a:p>
          <a:p>
            <a:r>
              <a:rPr lang="ru-RU" dirty="0"/>
              <a:t>Cерия А. «Принцип взаимосвязи в структуре матриц» От обследуемого требуется дополнение недостающей части изображения. </a:t>
            </a:r>
            <a:endParaRPr lang="ru-RU" dirty="0" smtClean="0"/>
          </a:p>
          <a:p>
            <a:r>
              <a:rPr lang="ru-RU" dirty="0"/>
              <a:t>Психологическое значение: решение зависит от уровня внимательности, уровня статистического представления, воображения и уровня визуального различия (дискриминации).</a:t>
            </a:r>
          </a:p>
          <a:p>
            <a:endParaRPr lang="ru-RU" dirty="0"/>
          </a:p>
        </p:txBody>
      </p:sp>
      <p:pic>
        <p:nvPicPr>
          <p:cNvPr id="4" name="Рисунок 3" descr="http://psylist.net/stimulmat/i/00004_1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55580"/>
            <a:ext cx="2448272" cy="2637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psylist.net/stimulmat/i/00004_1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97101"/>
            <a:ext cx="2664296" cy="2696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9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96944" cy="6264696"/>
          </a:xfrm>
        </p:spPr>
        <p:txBody>
          <a:bodyPr>
            <a:normAutofit/>
          </a:bodyPr>
          <a:lstStyle/>
          <a:p>
            <a:r>
              <a:rPr lang="ru-RU" dirty="0"/>
              <a:t>Серия В. «Принцип аналогии между парами фигур» Сводится к нахождению аналогии между парами фигур. Обследуемый раскрывает этот принцип путем постепенной дифференциации элементов. При решении используется также способность постигать симметрию. Серия В построена по принципу аналогии между парами фигур.</a:t>
            </a:r>
          </a:p>
          <a:p>
            <a:r>
              <a:rPr lang="ru-RU" dirty="0"/>
              <a:t>Психологическое значение: способность линейной дифференциации и суждение (умозаключение) на основе линейных взаимосвязей.</a:t>
            </a:r>
          </a:p>
          <a:p>
            <a:endParaRPr lang="ru-RU" dirty="0"/>
          </a:p>
        </p:txBody>
      </p:sp>
      <p:pic>
        <p:nvPicPr>
          <p:cNvPr id="4" name="Рисунок 3" descr="http://psylist.net/stimulmat/i/000041_1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2"/>
            <a:ext cx="2232248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psylist.net/stimulmat/i/000041_1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188" y="3717032"/>
            <a:ext cx="2459004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7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568952" cy="6264696"/>
          </a:xfrm>
        </p:spPr>
        <p:txBody>
          <a:bodyPr>
            <a:normAutofit/>
          </a:bodyPr>
          <a:lstStyle/>
          <a:p>
            <a:r>
              <a:rPr lang="ru-RU" dirty="0"/>
              <a:t>Серия С. «Принцип прогрессивных изменений в фигурах матриц» Задания этой серии содержат сложные изменения фигур в соответствии с принципом их непрерывного развития, «обогащения» по вертикали и горизонтали.</a:t>
            </a:r>
          </a:p>
          <a:p>
            <a:r>
              <a:rPr lang="ru-RU" dirty="0"/>
              <a:t>Психологическое значение: проявляется способность к динамической (быстрой) наблюдательности и прослеживанию непрерывных изменений, динамическая внимательность и воображение, способность представлять.</a:t>
            </a:r>
          </a:p>
          <a:p>
            <a:endParaRPr lang="ru-RU" dirty="0"/>
          </a:p>
        </p:txBody>
      </p:sp>
      <p:pic>
        <p:nvPicPr>
          <p:cNvPr id="12" name="Рисунок 11" descr="http://psylist.net/stimulmat/i/000042_1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2880320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://psylist.net/stimulmat/i/000042_1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71838"/>
            <a:ext cx="3083293" cy="3177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031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96944" cy="6408712"/>
          </a:xfrm>
        </p:spPr>
        <p:txBody>
          <a:bodyPr>
            <a:normAutofit/>
          </a:bodyPr>
          <a:lstStyle/>
          <a:p>
            <a:r>
              <a:rPr lang="ru-RU" dirty="0"/>
              <a:t>Серия D. «Принцип перегруппировки фигур» Серия составлена по принципу перестановки фигур в матрице по горизонтальному и вертикальному направлениям. </a:t>
            </a:r>
            <a:r>
              <a:rPr lang="ru-RU" dirty="0" smtClean="0"/>
              <a:t>Психологическое </a:t>
            </a:r>
            <a:r>
              <a:rPr lang="ru-RU" dirty="0"/>
              <a:t>значение: решение зависит от способностей схватывать количественные и качественные изменения в упорядочении (составлении) фигур согласно закономерности используемых изменений.</a:t>
            </a:r>
          </a:p>
          <a:p>
            <a:endParaRPr lang="ru-RU" dirty="0"/>
          </a:p>
        </p:txBody>
      </p:sp>
      <p:pic>
        <p:nvPicPr>
          <p:cNvPr id="4" name="Рисунок 3" descr="http://psylist.net/stimulmat/i/000043_1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3456384" cy="36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psylist.net/stimulmat/i/000043_1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15703"/>
            <a:ext cx="2808312" cy="3593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78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568952" cy="6669360"/>
          </a:xfrm>
        </p:spPr>
        <p:txBody>
          <a:bodyPr>
            <a:normAutofit/>
          </a:bodyPr>
          <a:lstStyle/>
          <a:p>
            <a:r>
              <a:rPr lang="ru-RU" dirty="0"/>
              <a:t>Серия Е.«Принцип разложения фигур на элементы</a:t>
            </a:r>
            <a:r>
              <a:rPr lang="ru-RU" dirty="0" smtClean="0"/>
              <a:t>». </a:t>
            </a:r>
            <a:r>
              <a:rPr lang="ru-RU" dirty="0"/>
              <a:t>Процесс решения заданий этой серии заключается в анализе фигур основного изображения, выявления значимых признаков, которые могут варьироваться, и последующей «сборки» недостающей фигуры по частям. </a:t>
            </a:r>
          </a:p>
          <a:p>
            <a:r>
              <a:rPr lang="ru-RU" dirty="0"/>
              <a:t>Психологическое значение: способность наблюдать сложное количественное и качественное различие кинетических, динамических рядов. Высшая форма абстракции и динамического синтеза.</a:t>
            </a:r>
          </a:p>
          <a:p>
            <a:endParaRPr lang="ru-RU" dirty="0"/>
          </a:p>
        </p:txBody>
      </p:sp>
      <p:pic>
        <p:nvPicPr>
          <p:cNvPr id="4" name="Рисунок 3" descr="http://psylist.net/stimulmat/i/000044_1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2520280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psylist.net/stimulmat/i/000044_1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29000"/>
            <a:ext cx="2952328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33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</TotalTime>
  <Words>780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Уровень  интеллектуального развития  и тип  информационного метаболизма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Зависимость уровня интеллектуального развития и типа информационного метаболизма человека</dc:title>
  <dc:creator>Анна Яковенко;Светлана Пушкарева</dc:creator>
  <cp:lastModifiedBy>Olga Karpenko</cp:lastModifiedBy>
  <cp:revision>12</cp:revision>
  <dcterms:created xsi:type="dcterms:W3CDTF">2017-09-15T18:15:54Z</dcterms:created>
  <dcterms:modified xsi:type="dcterms:W3CDTF">2017-09-27T23:38:40Z</dcterms:modified>
</cp:coreProperties>
</file>