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9" r:id="rId4"/>
    <p:sldId id="279" r:id="rId5"/>
    <p:sldId id="271" r:id="rId6"/>
    <p:sldId id="280" r:id="rId7"/>
    <p:sldId id="281" r:id="rId8"/>
    <p:sldId id="283" r:id="rId9"/>
    <p:sldId id="282" r:id="rId10"/>
    <p:sldId id="290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2" r:id="rId19"/>
    <p:sldId id="25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D19"/>
    <a:srgbClr val="FF5050"/>
    <a:srgbClr val="CC0066"/>
    <a:srgbClr val="FF0000"/>
    <a:srgbClr val="66CCFF"/>
    <a:srgbClr val="3399FF"/>
    <a:srgbClr val="CC0000"/>
    <a:srgbClr val="008000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ORK\Analiz\analiz2016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бухгалтеры!$D$1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бухгалтеры!$B$2:$B$17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бухгалтеры!$C$2:$C$17</c:f>
              <c:numCache>
                <c:formatCode>0.0%</c:formatCode>
                <c:ptCount val="16"/>
                <c:pt idx="0">
                  <c:v>0</c:v>
                </c:pt>
                <c:pt idx="1">
                  <c:v>7.8838174273858919E-2</c:v>
                </c:pt>
                <c:pt idx="2">
                  <c:v>0.12448132780082988</c:v>
                </c:pt>
                <c:pt idx="3">
                  <c:v>3.1120331950207469E-2</c:v>
                </c:pt>
                <c:pt idx="4">
                  <c:v>5.3941908713692949E-2</c:v>
                </c:pt>
                <c:pt idx="5">
                  <c:v>3.1120331950207469E-2</c:v>
                </c:pt>
                <c:pt idx="6">
                  <c:v>6.2240663900414939E-2</c:v>
                </c:pt>
                <c:pt idx="7">
                  <c:v>2.4896265560165973E-2</c:v>
                </c:pt>
                <c:pt idx="8">
                  <c:v>7.4688796680497924E-2</c:v>
                </c:pt>
                <c:pt idx="9">
                  <c:v>3.1120331950207469E-2</c:v>
                </c:pt>
                <c:pt idx="10">
                  <c:v>9.1286307053941904E-2</c:v>
                </c:pt>
                <c:pt idx="11">
                  <c:v>0.17634854771784234</c:v>
                </c:pt>
                <c:pt idx="12">
                  <c:v>3.1120331950207469E-2</c:v>
                </c:pt>
                <c:pt idx="13">
                  <c:v>0.11618257261410789</c:v>
                </c:pt>
                <c:pt idx="14">
                  <c:v>4.3568464730290454E-2</c:v>
                </c:pt>
                <c:pt idx="15">
                  <c:v>2.9045643153526972E-2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429632"/>
        <c:axId val="179163520"/>
      </c:barChart>
      <c:catAx>
        <c:axId val="169429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179163520"/>
        <c:crosses val="autoZero"/>
        <c:auto val="1"/>
        <c:lblAlgn val="ctr"/>
        <c:lblOffset val="100"/>
        <c:noMultiLvlLbl val="0"/>
      </c:catAx>
      <c:valAx>
        <c:axId val="179163520"/>
        <c:scaling>
          <c:orientation val="minMax"/>
          <c:max val="0.1800000000000000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9429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бухгалтеры!$D$20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бухгалтеры!$B$21:$B$36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бухгалтеры!$C$21:$C$36</c:f>
              <c:numCache>
                <c:formatCode>0.0%</c:formatCode>
                <c:ptCount val="16"/>
                <c:pt idx="0">
                  <c:v>2.0270270270270271E-2</c:v>
                </c:pt>
                <c:pt idx="1">
                  <c:v>7.4324324324324328E-2</c:v>
                </c:pt>
                <c:pt idx="2">
                  <c:v>6.0810810810810814E-2</c:v>
                </c:pt>
                <c:pt idx="3">
                  <c:v>1.3513513513513514E-2</c:v>
                </c:pt>
                <c:pt idx="4">
                  <c:v>8.1081081081081086E-2</c:v>
                </c:pt>
                <c:pt idx="5">
                  <c:v>3.3783783783783786E-2</c:v>
                </c:pt>
                <c:pt idx="6">
                  <c:v>3.3783783783783786E-2</c:v>
                </c:pt>
                <c:pt idx="7">
                  <c:v>9.45945945945946E-2</c:v>
                </c:pt>
                <c:pt idx="8">
                  <c:v>9.45945945945946E-2</c:v>
                </c:pt>
                <c:pt idx="9">
                  <c:v>0.11486486486486487</c:v>
                </c:pt>
                <c:pt idx="10">
                  <c:v>0.10810810810810811</c:v>
                </c:pt>
                <c:pt idx="11">
                  <c:v>0.12162162162162163</c:v>
                </c:pt>
                <c:pt idx="12">
                  <c:v>0</c:v>
                </c:pt>
                <c:pt idx="13">
                  <c:v>6.7567567567567571E-2</c:v>
                </c:pt>
                <c:pt idx="14">
                  <c:v>4.0540540540540543E-2</c:v>
                </c:pt>
                <c:pt idx="15">
                  <c:v>4.0540540540540543E-2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953024"/>
        <c:axId val="201675136"/>
      </c:barChart>
      <c:catAx>
        <c:axId val="199953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201675136"/>
        <c:crosses val="autoZero"/>
        <c:auto val="1"/>
        <c:lblAlgn val="ctr"/>
        <c:lblOffset val="100"/>
        <c:noMultiLvlLbl val="0"/>
      </c:catAx>
      <c:valAx>
        <c:axId val="201675136"/>
        <c:scaling>
          <c:orientation val="minMax"/>
          <c:max val="0.1800000000000000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9995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14339962823793E-2"/>
          <c:y val="5.1400554097404488E-2"/>
          <c:w val="0.92519589306655814"/>
          <c:h val="0.78650845727617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гл.инж!$D$1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гл.инж!$B$2:$B$17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гл.инж!$C$2:$C$17</c:f>
              <c:numCache>
                <c:formatCode>0.0%</c:formatCode>
                <c:ptCount val="16"/>
                <c:pt idx="0">
                  <c:v>1.6129032258064516E-2</c:v>
                </c:pt>
                <c:pt idx="1">
                  <c:v>3.2258064516129031E-2</c:v>
                </c:pt>
                <c:pt idx="2">
                  <c:v>0.14516129032258066</c:v>
                </c:pt>
                <c:pt idx="3">
                  <c:v>0</c:v>
                </c:pt>
                <c:pt idx="4">
                  <c:v>0.19354838709677419</c:v>
                </c:pt>
                <c:pt idx="5">
                  <c:v>8.0645161290322578E-2</c:v>
                </c:pt>
                <c:pt idx="6">
                  <c:v>3.2258064516129031E-2</c:v>
                </c:pt>
                <c:pt idx="7">
                  <c:v>0</c:v>
                </c:pt>
                <c:pt idx="8">
                  <c:v>1.6129032258064516E-2</c:v>
                </c:pt>
                <c:pt idx="9">
                  <c:v>0</c:v>
                </c:pt>
                <c:pt idx="10">
                  <c:v>0.19354838709677419</c:v>
                </c:pt>
                <c:pt idx="11">
                  <c:v>9.6774193548387094E-2</c:v>
                </c:pt>
                <c:pt idx="12">
                  <c:v>6.4516129032258063E-2</c:v>
                </c:pt>
                <c:pt idx="13">
                  <c:v>0</c:v>
                </c:pt>
                <c:pt idx="14">
                  <c:v>4.8387096774193547E-2</c:v>
                </c:pt>
                <c:pt idx="15">
                  <c:v>8.0645161290322578E-2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04448"/>
        <c:axId val="76292864"/>
      </c:barChart>
      <c:catAx>
        <c:axId val="76104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76292864"/>
        <c:crosses val="autoZero"/>
        <c:auto val="1"/>
        <c:lblAlgn val="ctr"/>
        <c:lblOffset val="100"/>
        <c:noMultiLvlLbl val="0"/>
      </c:catAx>
      <c:valAx>
        <c:axId val="76292864"/>
        <c:scaling>
          <c:orientation val="minMax"/>
          <c:max val="0.2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6104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147360020364424E-2"/>
          <c:y val="4.63328862218466E-2"/>
          <c:w val="0.92827346123019028"/>
          <c:h val="0.8451156301281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'Сферы по группам отделов'!$C$7</c:f>
              <c:strCache>
                <c:ptCount val="1"/>
                <c:pt idx="0">
                  <c:v>industry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отделов'!$C$8:$C$23</c:f>
              <c:numCache>
                <c:formatCode>General</c:formatCode>
                <c:ptCount val="16"/>
                <c:pt idx="0">
                  <c:v>11</c:v>
                </c:pt>
                <c:pt idx="1">
                  <c:v>30</c:v>
                </c:pt>
                <c:pt idx="2">
                  <c:v>60</c:v>
                </c:pt>
                <c:pt idx="3">
                  <c:v>20</c:v>
                </c:pt>
                <c:pt idx="4">
                  <c:v>41</c:v>
                </c:pt>
                <c:pt idx="5">
                  <c:v>28</c:v>
                </c:pt>
                <c:pt idx="6">
                  <c:v>82</c:v>
                </c:pt>
                <c:pt idx="7">
                  <c:v>22</c:v>
                </c:pt>
                <c:pt idx="8">
                  <c:v>44</c:v>
                </c:pt>
                <c:pt idx="9">
                  <c:v>39</c:v>
                </c:pt>
                <c:pt idx="10">
                  <c:v>113</c:v>
                </c:pt>
                <c:pt idx="11">
                  <c:v>97</c:v>
                </c:pt>
                <c:pt idx="12">
                  <c:v>47</c:v>
                </c:pt>
                <c:pt idx="13">
                  <c:v>29</c:v>
                </c:pt>
                <c:pt idx="14">
                  <c:v>27</c:v>
                </c:pt>
                <c:pt idx="15">
                  <c:v>60</c:v>
                </c:pt>
              </c:numCache>
            </c:numRef>
          </c:val>
        </c:ser>
        <c:ser>
          <c:idx val="1"/>
          <c:order val="1"/>
          <c:tx>
            <c:strRef>
              <c:f>'Сферы по группам отделов'!$D$7</c:f>
              <c:strCache>
                <c:ptCount val="1"/>
                <c:pt idx="0">
                  <c:v>management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отделов'!$D$8:$D$23</c:f>
              <c:numCache>
                <c:formatCode>General</c:formatCode>
                <c:ptCount val="16"/>
                <c:pt idx="0">
                  <c:v>14</c:v>
                </c:pt>
                <c:pt idx="1">
                  <c:v>17</c:v>
                </c:pt>
                <c:pt idx="2">
                  <c:v>65</c:v>
                </c:pt>
                <c:pt idx="3">
                  <c:v>8</c:v>
                </c:pt>
                <c:pt idx="4">
                  <c:v>69</c:v>
                </c:pt>
                <c:pt idx="5">
                  <c:v>26</c:v>
                </c:pt>
                <c:pt idx="6">
                  <c:v>52</c:v>
                </c:pt>
                <c:pt idx="7">
                  <c:v>19</c:v>
                </c:pt>
                <c:pt idx="8">
                  <c:v>56</c:v>
                </c:pt>
                <c:pt idx="9">
                  <c:v>32</c:v>
                </c:pt>
                <c:pt idx="10">
                  <c:v>79</c:v>
                </c:pt>
                <c:pt idx="11">
                  <c:v>67</c:v>
                </c:pt>
                <c:pt idx="12">
                  <c:v>37</c:v>
                </c:pt>
                <c:pt idx="13">
                  <c:v>26</c:v>
                </c:pt>
                <c:pt idx="14">
                  <c:v>15</c:v>
                </c:pt>
                <c:pt idx="15">
                  <c:v>21</c:v>
                </c:pt>
              </c:numCache>
            </c:numRef>
          </c:val>
        </c:ser>
        <c:ser>
          <c:idx val="2"/>
          <c:order val="2"/>
          <c:tx>
            <c:strRef>
              <c:f>'Сферы по группам отделов'!$E$7</c:f>
              <c:strCache>
                <c:ptCount val="1"/>
                <c:pt idx="0">
                  <c:v>marketing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отделов'!$E$8:$E$23</c:f>
              <c:numCache>
                <c:formatCode>General</c:formatCode>
                <c:ptCount val="16"/>
                <c:pt idx="0">
                  <c:v>20</c:v>
                </c:pt>
                <c:pt idx="1">
                  <c:v>23</c:v>
                </c:pt>
                <c:pt idx="2">
                  <c:v>43</c:v>
                </c:pt>
                <c:pt idx="3">
                  <c:v>10</c:v>
                </c:pt>
                <c:pt idx="4">
                  <c:v>60</c:v>
                </c:pt>
                <c:pt idx="5">
                  <c:v>23</c:v>
                </c:pt>
                <c:pt idx="6">
                  <c:v>66</c:v>
                </c:pt>
                <c:pt idx="7">
                  <c:v>15</c:v>
                </c:pt>
                <c:pt idx="8">
                  <c:v>62</c:v>
                </c:pt>
                <c:pt idx="9">
                  <c:v>28</c:v>
                </c:pt>
                <c:pt idx="10">
                  <c:v>67</c:v>
                </c:pt>
                <c:pt idx="11">
                  <c:v>60</c:v>
                </c:pt>
                <c:pt idx="12">
                  <c:v>32</c:v>
                </c:pt>
                <c:pt idx="13">
                  <c:v>23</c:v>
                </c:pt>
                <c:pt idx="14">
                  <c:v>35</c:v>
                </c:pt>
                <c:pt idx="15">
                  <c:v>9</c:v>
                </c:pt>
              </c:numCache>
            </c:numRef>
          </c:val>
        </c:ser>
        <c:ser>
          <c:idx val="3"/>
          <c:order val="3"/>
          <c:tx>
            <c:strRef>
              <c:f>'Сферы по группам отделов'!$F$7</c:f>
              <c:strCache>
                <c:ptCount val="1"/>
                <c:pt idx="0">
                  <c:v>finance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отделов'!$F$8:$F$23</c:f>
              <c:numCache>
                <c:formatCode>General</c:formatCode>
                <c:ptCount val="16"/>
                <c:pt idx="0">
                  <c:v>6</c:v>
                </c:pt>
                <c:pt idx="1">
                  <c:v>39</c:v>
                </c:pt>
                <c:pt idx="2">
                  <c:v>56</c:v>
                </c:pt>
                <c:pt idx="3">
                  <c:v>16</c:v>
                </c:pt>
                <c:pt idx="4">
                  <c:v>33</c:v>
                </c:pt>
                <c:pt idx="5">
                  <c:v>22</c:v>
                </c:pt>
                <c:pt idx="6">
                  <c:v>26</c:v>
                </c:pt>
                <c:pt idx="7">
                  <c:v>23</c:v>
                </c:pt>
                <c:pt idx="8">
                  <c:v>45</c:v>
                </c:pt>
                <c:pt idx="9">
                  <c:v>26</c:v>
                </c:pt>
                <c:pt idx="10">
                  <c:v>60</c:v>
                </c:pt>
                <c:pt idx="11">
                  <c:v>107</c:v>
                </c:pt>
                <c:pt idx="12">
                  <c:v>20</c:v>
                </c:pt>
                <c:pt idx="13">
                  <c:v>54</c:v>
                </c:pt>
                <c:pt idx="14">
                  <c:v>22</c:v>
                </c:pt>
                <c:pt idx="1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58528"/>
        <c:axId val="35578624"/>
      </c:barChart>
      <c:catAx>
        <c:axId val="35558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35578624"/>
        <c:crosses val="autoZero"/>
        <c:auto val="1"/>
        <c:lblAlgn val="ctr"/>
        <c:lblOffset val="100"/>
        <c:noMultiLvlLbl val="0"/>
      </c:catAx>
      <c:valAx>
        <c:axId val="3557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5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10905887529159"/>
          <c:y val="8.8265606421981488E-2"/>
          <c:w val="0.21158022756566874"/>
          <c:h val="0.3393789578935673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466362757286917E-2"/>
          <c:y val="5.1400554097404488E-2"/>
          <c:w val="0.94203398259428106"/>
          <c:h val="0.82817512394284043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'Сферы по группам отделов'!$G$7</c:f>
              <c:strCache>
                <c:ptCount val="1"/>
                <c:pt idx="0">
                  <c:v>service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отделов'!$G$8:$G$23</c:f>
              <c:numCache>
                <c:formatCode>General</c:formatCode>
                <c:ptCount val="16"/>
                <c:pt idx="0">
                  <c:v>6</c:v>
                </c:pt>
                <c:pt idx="1">
                  <c:v>11</c:v>
                </c:pt>
                <c:pt idx="2">
                  <c:v>19</c:v>
                </c:pt>
                <c:pt idx="3">
                  <c:v>1</c:v>
                </c:pt>
                <c:pt idx="4">
                  <c:v>39</c:v>
                </c:pt>
                <c:pt idx="5">
                  <c:v>15</c:v>
                </c:pt>
                <c:pt idx="6">
                  <c:v>24</c:v>
                </c:pt>
                <c:pt idx="7">
                  <c:v>15</c:v>
                </c:pt>
                <c:pt idx="8">
                  <c:v>38</c:v>
                </c:pt>
                <c:pt idx="9">
                  <c:v>13</c:v>
                </c:pt>
                <c:pt idx="10">
                  <c:v>49</c:v>
                </c:pt>
                <c:pt idx="11">
                  <c:v>46</c:v>
                </c:pt>
                <c:pt idx="12">
                  <c:v>22</c:v>
                </c:pt>
                <c:pt idx="13">
                  <c:v>19</c:v>
                </c:pt>
                <c:pt idx="14">
                  <c:v>22</c:v>
                </c:pt>
                <c:pt idx="15">
                  <c:v>9</c:v>
                </c:pt>
              </c:numCache>
            </c:numRef>
          </c:val>
        </c:ser>
        <c:ser>
          <c:idx val="5"/>
          <c:order val="1"/>
          <c:tx>
            <c:strRef>
              <c:f>'Сферы по группам отделов'!$H$7</c:f>
              <c:strCache>
                <c:ptCount val="1"/>
                <c:pt idx="0">
                  <c:v>technology</c:v>
                </c:pt>
              </c:strCache>
            </c:strRef>
          </c:tx>
          <c:invertIfNegative val="0"/>
          <c:cat>
            <c:strRef>
              <c:f>'Сферы по группам отделов'!$B$8:$B$23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отделов'!$H$8:$H$23</c:f>
              <c:numCache>
                <c:formatCode>General</c:formatCode>
                <c:ptCount val="16"/>
                <c:pt idx="0">
                  <c:v>12</c:v>
                </c:pt>
                <c:pt idx="1">
                  <c:v>16</c:v>
                </c:pt>
                <c:pt idx="2">
                  <c:v>25</c:v>
                </c:pt>
                <c:pt idx="3">
                  <c:v>22</c:v>
                </c:pt>
                <c:pt idx="4">
                  <c:v>19</c:v>
                </c:pt>
                <c:pt idx="5">
                  <c:v>17</c:v>
                </c:pt>
                <c:pt idx="6">
                  <c:v>14</c:v>
                </c:pt>
                <c:pt idx="7">
                  <c:v>21</c:v>
                </c:pt>
                <c:pt idx="8">
                  <c:v>17</c:v>
                </c:pt>
                <c:pt idx="9">
                  <c:v>24</c:v>
                </c:pt>
                <c:pt idx="10">
                  <c:v>29</c:v>
                </c:pt>
                <c:pt idx="11">
                  <c:v>29</c:v>
                </c:pt>
                <c:pt idx="12">
                  <c:v>8</c:v>
                </c:pt>
                <c:pt idx="13">
                  <c:v>13</c:v>
                </c:pt>
                <c:pt idx="14">
                  <c:v>17</c:v>
                </c:pt>
                <c:pt idx="1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851264"/>
        <c:axId val="186795136"/>
      </c:barChart>
      <c:catAx>
        <c:axId val="185851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186795136"/>
        <c:crosses val="autoZero"/>
        <c:auto val="1"/>
        <c:lblAlgn val="ctr"/>
        <c:lblOffset val="100"/>
        <c:noMultiLvlLbl val="0"/>
      </c:catAx>
      <c:valAx>
        <c:axId val="18679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85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64613441349363"/>
          <c:y val="9.5155014714069827E-2"/>
          <c:w val="0.18080523585467481"/>
          <c:h val="0.2269326334208224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146084587527825E-2"/>
          <c:y val="4.0501661980796168E-2"/>
          <c:w val="0.92729880283951849"/>
          <c:h val="0.86460859863939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'Сферы по группам отделов'!$C$27</c:f>
              <c:strCache>
                <c:ptCount val="1"/>
                <c:pt idx="0">
                  <c:v>industry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отделов'!$C$28:$C$43</c:f>
              <c:numCache>
                <c:formatCode>0.0%</c:formatCode>
                <c:ptCount val="16"/>
                <c:pt idx="0">
                  <c:v>0.15942028985507245</c:v>
                </c:pt>
                <c:pt idx="1">
                  <c:v>0.22058823529411764</c:v>
                </c:pt>
                <c:pt idx="2">
                  <c:v>0.22388059701492538</c:v>
                </c:pt>
                <c:pt idx="3">
                  <c:v>0.25974025974025972</c:v>
                </c:pt>
                <c:pt idx="4">
                  <c:v>0.15708812260536398</c:v>
                </c:pt>
                <c:pt idx="5">
                  <c:v>0.21374045801526717</c:v>
                </c:pt>
                <c:pt idx="6">
                  <c:v>0.31060606060606061</c:v>
                </c:pt>
                <c:pt idx="7">
                  <c:v>0.19130434782608696</c:v>
                </c:pt>
                <c:pt idx="8">
                  <c:v>0.16793893129770993</c:v>
                </c:pt>
                <c:pt idx="9">
                  <c:v>0.24074074074074073</c:v>
                </c:pt>
                <c:pt idx="10">
                  <c:v>0.28463476070528965</c:v>
                </c:pt>
                <c:pt idx="11">
                  <c:v>0.23891625615763548</c:v>
                </c:pt>
                <c:pt idx="12">
                  <c:v>0.28313253012048195</c:v>
                </c:pt>
                <c:pt idx="13">
                  <c:v>0.17682926829268292</c:v>
                </c:pt>
                <c:pt idx="14">
                  <c:v>0.19565217391304349</c:v>
                </c:pt>
                <c:pt idx="15">
                  <c:v>0.43795620437956206</c:v>
                </c:pt>
              </c:numCache>
            </c:numRef>
          </c:val>
        </c:ser>
        <c:ser>
          <c:idx val="1"/>
          <c:order val="1"/>
          <c:tx>
            <c:strRef>
              <c:f>'Сферы по группам отделов'!$D$27</c:f>
              <c:strCache>
                <c:ptCount val="1"/>
                <c:pt idx="0">
                  <c:v>management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отделов'!$D$28:$D$43</c:f>
              <c:numCache>
                <c:formatCode>0.0%</c:formatCode>
                <c:ptCount val="16"/>
                <c:pt idx="0">
                  <c:v>0.20289855072463769</c:v>
                </c:pt>
                <c:pt idx="1">
                  <c:v>0.125</c:v>
                </c:pt>
                <c:pt idx="2">
                  <c:v>0.24253731343283583</c:v>
                </c:pt>
                <c:pt idx="3">
                  <c:v>0.1038961038961039</c:v>
                </c:pt>
                <c:pt idx="4">
                  <c:v>0.26436781609195403</c:v>
                </c:pt>
                <c:pt idx="5">
                  <c:v>0.19847328244274809</c:v>
                </c:pt>
                <c:pt idx="6">
                  <c:v>0.19696969696969696</c:v>
                </c:pt>
                <c:pt idx="7">
                  <c:v>0.16521739130434782</c:v>
                </c:pt>
                <c:pt idx="8">
                  <c:v>0.21374045801526717</c:v>
                </c:pt>
                <c:pt idx="9">
                  <c:v>0.19753086419753085</c:v>
                </c:pt>
                <c:pt idx="10">
                  <c:v>0.19899244332493704</c:v>
                </c:pt>
                <c:pt idx="11">
                  <c:v>0.16502463054187191</c:v>
                </c:pt>
                <c:pt idx="12">
                  <c:v>0.22289156626506024</c:v>
                </c:pt>
                <c:pt idx="13">
                  <c:v>0.15853658536585366</c:v>
                </c:pt>
                <c:pt idx="14">
                  <c:v>0.10869565217391304</c:v>
                </c:pt>
                <c:pt idx="15">
                  <c:v>0.15328467153284672</c:v>
                </c:pt>
              </c:numCache>
            </c:numRef>
          </c:val>
        </c:ser>
        <c:ser>
          <c:idx val="2"/>
          <c:order val="2"/>
          <c:tx>
            <c:strRef>
              <c:f>'Сферы по группам отделов'!$E$27</c:f>
              <c:strCache>
                <c:ptCount val="1"/>
                <c:pt idx="0">
                  <c:v>marketing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отделов'!$E$28:$E$43</c:f>
              <c:numCache>
                <c:formatCode>0.0%</c:formatCode>
                <c:ptCount val="16"/>
                <c:pt idx="0">
                  <c:v>0.28985507246376813</c:v>
                </c:pt>
                <c:pt idx="1">
                  <c:v>0.16911764705882354</c:v>
                </c:pt>
                <c:pt idx="2">
                  <c:v>0.16044776119402984</c:v>
                </c:pt>
                <c:pt idx="3">
                  <c:v>0.12987012987012986</c:v>
                </c:pt>
                <c:pt idx="4">
                  <c:v>0.22988505747126436</c:v>
                </c:pt>
                <c:pt idx="5">
                  <c:v>0.17557251908396945</c:v>
                </c:pt>
                <c:pt idx="6">
                  <c:v>0.25</c:v>
                </c:pt>
                <c:pt idx="7">
                  <c:v>0.13043478260869565</c:v>
                </c:pt>
                <c:pt idx="8">
                  <c:v>0.23664122137404581</c:v>
                </c:pt>
                <c:pt idx="9">
                  <c:v>0.1728395061728395</c:v>
                </c:pt>
                <c:pt idx="10">
                  <c:v>0.16876574307304787</c:v>
                </c:pt>
                <c:pt idx="11">
                  <c:v>0.14778325123152711</c:v>
                </c:pt>
                <c:pt idx="12">
                  <c:v>0.19277108433734941</c:v>
                </c:pt>
                <c:pt idx="13">
                  <c:v>0.1402439024390244</c:v>
                </c:pt>
                <c:pt idx="14">
                  <c:v>0.25362318840579712</c:v>
                </c:pt>
                <c:pt idx="15">
                  <c:v>6.569343065693431E-2</c:v>
                </c:pt>
              </c:numCache>
            </c:numRef>
          </c:val>
        </c:ser>
        <c:ser>
          <c:idx val="3"/>
          <c:order val="3"/>
          <c:tx>
            <c:strRef>
              <c:f>'Сферы по группам отделов'!$F$27</c:f>
              <c:strCache>
                <c:ptCount val="1"/>
                <c:pt idx="0">
                  <c:v>finance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отделов'!$F$28:$F$43</c:f>
              <c:numCache>
                <c:formatCode>0.0%</c:formatCode>
                <c:ptCount val="16"/>
                <c:pt idx="0">
                  <c:v>8.6956521739130432E-2</c:v>
                </c:pt>
                <c:pt idx="1">
                  <c:v>0.28676470588235292</c:v>
                </c:pt>
                <c:pt idx="2">
                  <c:v>0.20895522388059701</c:v>
                </c:pt>
                <c:pt idx="3">
                  <c:v>0.20779220779220781</c:v>
                </c:pt>
                <c:pt idx="4">
                  <c:v>0.12643678160919541</c:v>
                </c:pt>
                <c:pt idx="5">
                  <c:v>0.16793893129770993</c:v>
                </c:pt>
                <c:pt idx="6">
                  <c:v>9.8484848484848481E-2</c:v>
                </c:pt>
                <c:pt idx="7">
                  <c:v>0.2</c:v>
                </c:pt>
                <c:pt idx="8">
                  <c:v>0.1717557251908397</c:v>
                </c:pt>
                <c:pt idx="9">
                  <c:v>0.16049382716049382</c:v>
                </c:pt>
                <c:pt idx="10">
                  <c:v>0.15113350125944586</c:v>
                </c:pt>
                <c:pt idx="11">
                  <c:v>0.26354679802955666</c:v>
                </c:pt>
                <c:pt idx="12">
                  <c:v>0.12048192771084337</c:v>
                </c:pt>
                <c:pt idx="13">
                  <c:v>0.32926829268292684</c:v>
                </c:pt>
                <c:pt idx="14">
                  <c:v>0.15942028985507245</c:v>
                </c:pt>
                <c:pt idx="15">
                  <c:v>0.13868613138686131</c:v>
                </c:pt>
              </c:numCache>
            </c:numRef>
          </c:val>
        </c:ser>
        <c:ser>
          <c:idx val="4"/>
          <c:order val="4"/>
          <c:tx>
            <c:strRef>
              <c:f>'Сферы по группам отделов'!$G$27</c:f>
              <c:strCache>
                <c:ptCount val="1"/>
                <c:pt idx="0">
                  <c:v>service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отделов'!$G$28:$G$43</c:f>
              <c:numCache>
                <c:formatCode>0.0%</c:formatCode>
                <c:ptCount val="16"/>
                <c:pt idx="0">
                  <c:v>8.6956521739130432E-2</c:v>
                </c:pt>
                <c:pt idx="1">
                  <c:v>8.0882352941176475E-2</c:v>
                </c:pt>
                <c:pt idx="2">
                  <c:v>7.0895522388059698E-2</c:v>
                </c:pt>
                <c:pt idx="3">
                  <c:v>1.2987012987012988E-2</c:v>
                </c:pt>
                <c:pt idx="4">
                  <c:v>0.14942528735632185</c:v>
                </c:pt>
                <c:pt idx="5">
                  <c:v>0.11450381679389313</c:v>
                </c:pt>
                <c:pt idx="6">
                  <c:v>9.0909090909090912E-2</c:v>
                </c:pt>
                <c:pt idx="7">
                  <c:v>0.13043478260869565</c:v>
                </c:pt>
                <c:pt idx="8">
                  <c:v>0.14503816793893129</c:v>
                </c:pt>
                <c:pt idx="9">
                  <c:v>8.0246913580246909E-2</c:v>
                </c:pt>
                <c:pt idx="10">
                  <c:v>0.12342569269521411</c:v>
                </c:pt>
                <c:pt idx="11">
                  <c:v>0.11330049261083744</c:v>
                </c:pt>
                <c:pt idx="12">
                  <c:v>0.13253012048192772</c:v>
                </c:pt>
                <c:pt idx="13">
                  <c:v>0.11585365853658537</c:v>
                </c:pt>
                <c:pt idx="14">
                  <c:v>0.15942028985507245</c:v>
                </c:pt>
                <c:pt idx="15">
                  <c:v>6.569343065693431E-2</c:v>
                </c:pt>
              </c:numCache>
            </c:numRef>
          </c:val>
        </c:ser>
        <c:ser>
          <c:idx val="5"/>
          <c:order val="5"/>
          <c:tx>
            <c:strRef>
              <c:f>'Сферы по группам отделов'!$H$27</c:f>
              <c:strCache>
                <c:ptCount val="1"/>
                <c:pt idx="0">
                  <c:v>technology</c:v>
                </c:pt>
              </c:strCache>
            </c:strRef>
          </c:tx>
          <c:invertIfNegative val="0"/>
          <c:cat>
            <c:strRef>
              <c:f>'Сферы по группам отделов'!$B$28:$B$43</c:f>
              <c:strCache>
                <c:ptCount val="16"/>
                <c:pt idx="0">
                  <c:v>IL</c:v>
                </c:pt>
                <c:pt idx="1">
                  <c:v>SE</c:v>
                </c:pt>
                <c:pt idx="2">
                  <c:v>ES</c:v>
                </c:pt>
                <c:pt idx="3">
                  <c:v>LI</c:v>
                </c:pt>
                <c:pt idx="4">
                  <c:v>ET</c:v>
                </c:pt>
                <c:pt idx="5">
                  <c:v>LF</c:v>
                </c:pt>
                <c:pt idx="6">
                  <c:v>FL</c:v>
                </c:pt>
                <c:pt idx="7">
                  <c:v>TE</c:v>
                </c:pt>
                <c:pt idx="8">
                  <c:v>FR</c:v>
                </c:pt>
                <c:pt idx="9">
                  <c:v>TP</c:v>
                </c:pt>
                <c:pt idx="10">
                  <c:v>PT</c:v>
                </c:pt>
                <c:pt idx="11">
                  <c:v>RF</c:v>
                </c:pt>
                <c:pt idx="12">
                  <c:v>PS</c:v>
                </c:pt>
                <c:pt idx="13">
                  <c:v>RI</c:v>
                </c:pt>
                <c:pt idx="14">
                  <c:v>IR</c:v>
                </c:pt>
                <c:pt idx="15">
                  <c:v>SP</c:v>
                </c:pt>
              </c:strCache>
            </c:strRef>
          </c:cat>
          <c:val>
            <c:numRef>
              <c:f>'Сферы по группам отделов'!$H$28:$H$43</c:f>
              <c:numCache>
                <c:formatCode>0.0%</c:formatCode>
                <c:ptCount val="16"/>
                <c:pt idx="0">
                  <c:v>0.17391304347826086</c:v>
                </c:pt>
                <c:pt idx="1">
                  <c:v>0.11764705882352941</c:v>
                </c:pt>
                <c:pt idx="2">
                  <c:v>9.3283582089552244E-2</c:v>
                </c:pt>
                <c:pt idx="3">
                  <c:v>0.2857142857142857</c:v>
                </c:pt>
                <c:pt idx="4">
                  <c:v>7.2796934865900387E-2</c:v>
                </c:pt>
                <c:pt idx="5">
                  <c:v>0.12977099236641221</c:v>
                </c:pt>
                <c:pt idx="6">
                  <c:v>5.3030303030303032E-2</c:v>
                </c:pt>
                <c:pt idx="7">
                  <c:v>0.18260869565217391</c:v>
                </c:pt>
                <c:pt idx="8">
                  <c:v>6.4885496183206104E-2</c:v>
                </c:pt>
                <c:pt idx="9">
                  <c:v>0.14814814814814814</c:v>
                </c:pt>
                <c:pt idx="10">
                  <c:v>7.3047858942065488E-2</c:v>
                </c:pt>
                <c:pt idx="11">
                  <c:v>7.1428571428571425E-2</c:v>
                </c:pt>
                <c:pt idx="12">
                  <c:v>4.8192771084337352E-2</c:v>
                </c:pt>
                <c:pt idx="13">
                  <c:v>7.926829268292683E-2</c:v>
                </c:pt>
                <c:pt idx="14">
                  <c:v>0.12318840579710146</c:v>
                </c:pt>
                <c:pt idx="15">
                  <c:v>0.13868613138686131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38656"/>
        <c:axId val="36156928"/>
      </c:barChart>
      <c:catAx>
        <c:axId val="3563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Socionic" pitchFamily="34" charset="2"/>
              </a:defRPr>
            </a:pPr>
            <a:endParaRPr lang="ru-RU"/>
          </a:p>
        </c:txPr>
        <c:crossAx val="36156928"/>
        <c:crosses val="autoZero"/>
        <c:auto val="1"/>
        <c:lblAlgn val="ctr"/>
        <c:lblOffset val="100"/>
        <c:noMultiLvlLbl val="0"/>
      </c:catAx>
      <c:valAx>
        <c:axId val="361569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563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303149606299208E-2"/>
          <c:y val="2.4856465294876638E-2"/>
          <c:w val="0.90360406338096622"/>
          <c:h val="0.10760593188693703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295504039374186E-2"/>
          <c:y val="2.7242748931713513E-2"/>
          <c:w val="0.91233972974196287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клубы!$A$19</c:f>
              <c:strCache>
                <c:ptCount val="1"/>
                <c:pt idx="0">
                  <c:v>гуманитарии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клубы!$B$18:$G$18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клубы!$B$19:$G$19</c:f>
              <c:numCache>
                <c:formatCode>0.0%</c:formatCode>
                <c:ptCount val="6"/>
                <c:pt idx="0">
                  <c:v>0.17551622418879056</c:v>
                </c:pt>
                <c:pt idx="1">
                  <c:v>0.19026548672566371</c:v>
                </c:pt>
                <c:pt idx="2">
                  <c:v>0.19616519174041297</c:v>
                </c:pt>
                <c:pt idx="3">
                  <c:v>0.14011799410029499</c:v>
                </c:pt>
                <c:pt idx="4">
                  <c:v>0.19469026548672566</c:v>
                </c:pt>
                <c:pt idx="5">
                  <c:v>0.10324483775811209</c:v>
                </c:pt>
              </c:numCache>
            </c:numRef>
          </c:val>
        </c:ser>
        <c:ser>
          <c:idx val="1"/>
          <c:order val="1"/>
          <c:tx>
            <c:strRef>
              <c:f>клубы!$A$20</c:f>
              <c:strCache>
                <c:ptCount val="1"/>
                <c:pt idx="0">
                  <c:v>исследователи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клубы!$B$18:$G$18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клубы!$B$20:$G$20</c:f>
              <c:numCache>
                <c:formatCode>0.0%</c:formatCode>
                <c:ptCount val="6"/>
                <c:pt idx="0">
                  <c:v>0.25957446808510637</c:v>
                </c:pt>
                <c:pt idx="1">
                  <c:v>0.18865248226950354</c:v>
                </c:pt>
                <c:pt idx="2">
                  <c:v>0.1773049645390071</c:v>
                </c:pt>
                <c:pt idx="3">
                  <c:v>9.7872340425531917E-2</c:v>
                </c:pt>
                <c:pt idx="4">
                  <c:v>0.15319148936170213</c:v>
                </c:pt>
                <c:pt idx="5">
                  <c:v>0.12340425531914893</c:v>
                </c:pt>
              </c:numCache>
            </c:numRef>
          </c:val>
        </c:ser>
        <c:ser>
          <c:idx val="2"/>
          <c:order val="2"/>
          <c:tx>
            <c:strRef>
              <c:f>клубы!$A$21</c:f>
              <c:strCache>
                <c:ptCount val="1"/>
                <c:pt idx="0">
                  <c:v>социалы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клубы!$B$18:$G$18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клубы!$B$21:$G$21</c:f>
              <c:numCache>
                <c:formatCode>0.0%</c:formatCode>
                <c:ptCount val="6"/>
                <c:pt idx="0">
                  <c:v>0.21548507462686567</c:v>
                </c:pt>
                <c:pt idx="1">
                  <c:v>0.1912313432835821</c:v>
                </c:pt>
                <c:pt idx="2">
                  <c:v>0.17537313432835822</c:v>
                </c:pt>
                <c:pt idx="3">
                  <c:v>0.10634328358208955</c:v>
                </c:pt>
                <c:pt idx="4">
                  <c:v>0.23041044776119404</c:v>
                </c:pt>
                <c:pt idx="5">
                  <c:v>8.1156716417910446E-2</c:v>
                </c:pt>
              </c:numCache>
            </c:numRef>
          </c:val>
        </c:ser>
        <c:ser>
          <c:idx val="3"/>
          <c:order val="3"/>
          <c:tx>
            <c:strRef>
              <c:f>клубы!$A$22</c:f>
              <c:strCache>
                <c:ptCount val="1"/>
                <c:pt idx="0">
                  <c:v>управленцы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клубы!$B$18:$G$18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клубы!$B$22:$G$22</c:f>
              <c:numCache>
                <c:formatCode>0.0%</c:formatCode>
                <c:ptCount val="6"/>
                <c:pt idx="0">
                  <c:v>0.31088825214899712</c:v>
                </c:pt>
                <c:pt idx="1">
                  <c:v>0.19484240687679083</c:v>
                </c:pt>
                <c:pt idx="2">
                  <c:v>0.18624641833810887</c:v>
                </c:pt>
                <c:pt idx="3">
                  <c:v>0.10028653295128939</c:v>
                </c:pt>
                <c:pt idx="4">
                  <c:v>0.12464183381088825</c:v>
                </c:pt>
                <c:pt idx="5">
                  <c:v>8.3094555873925502E-2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58848"/>
        <c:axId val="36955264"/>
      </c:barChart>
      <c:catAx>
        <c:axId val="36158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6955264"/>
        <c:crosses val="autoZero"/>
        <c:auto val="1"/>
        <c:lblAlgn val="ctr"/>
        <c:lblOffset val="100"/>
        <c:noMultiLvlLbl val="0"/>
      </c:catAx>
      <c:valAx>
        <c:axId val="369552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615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636611172996511"/>
          <c:y val="3.884691834932353E-2"/>
          <c:w val="0.25713846445773475"/>
          <c:h val="0.30390020590026512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818090046436508E-2"/>
          <c:y val="4.6188321857936566E-2"/>
          <c:w val="0.89608890234874483"/>
          <c:h val="0.84959264770963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квадры!$A$19</c:f>
              <c:strCache>
                <c:ptCount val="1"/>
                <c:pt idx="0">
                  <c:v>альфа</c:v>
                </c:pt>
              </c:strCache>
            </c:strRef>
          </c:tx>
          <c:spPr>
            <a:pattFill prst="pct90">
              <a:fgClr>
                <a:srgbClr val="0070C0"/>
              </a:fgClr>
              <a:bgClr>
                <a:schemeClr val="bg1"/>
              </a:bgClr>
            </a:pattFill>
          </c:spPr>
          <c:invertIfNegative val="0"/>
          <c:cat>
            <c:strRef>
              <c:f>квадры!$B$18:$G$18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квадры!$B$19:$G$19</c:f>
              <c:numCache>
                <c:formatCode>0.0%</c:formatCode>
                <c:ptCount val="6"/>
                <c:pt idx="0">
                  <c:v>0.22</c:v>
                </c:pt>
                <c:pt idx="1">
                  <c:v>0.18909090909090909</c:v>
                </c:pt>
                <c:pt idx="2">
                  <c:v>0.17454545454545456</c:v>
                </c:pt>
                <c:pt idx="3">
                  <c:v>6.7272727272727276E-2</c:v>
                </c:pt>
                <c:pt idx="4">
                  <c:v>0.21272727272727274</c:v>
                </c:pt>
                <c:pt idx="5">
                  <c:v>0.13636363636363635</c:v>
                </c:pt>
              </c:numCache>
            </c:numRef>
          </c:val>
        </c:ser>
        <c:ser>
          <c:idx val="1"/>
          <c:order val="1"/>
          <c:tx>
            <c:strRef>
              <c:f>квадры!$A$20</c:f>
              <c:strCache>
                <c:ptCount val="1"/>
                <c:pt idx="0">
                  <c:v>бета </c:v>
                </c:pt>
              </c:strCache>
            </c:strRef>
          </c:tx>
          <c:spPr>
            <a:solidFill>
              <a:srgbClr val="F33D19"/>
            </a:solidFill>
          </c:spPr>
          <c:invertIfNegative val="0"/>
          <c:cat>
            <c:strRef>
              <c:f>квадры!$B$18:$G$18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квадры!$B$20:$G$20</c:f>
              <c:numCache>
                <c:formatCode>0.0%</c:formatCode>
                <c:ptCount val="6"/>
                <c:pt idx="0">
                  <c:v>0.22438391699092089</c:v>
                </c:pt>
                <c:pt idx="1">
                  <c:v>0.21530479896238652</c:v>
                </c:pt>
                <c:pt idx="2">
                  <c:v>0.21271076523994811</c:v>
                </c:pt>
                <c:pt idx="3">
                  <c:v>0.12062256809338522</c:v>
                </c:pt>
                <c:pt idx="4">
                  <c:v>0.13488975356679636</c:v>
                </c:pt>
                <c:pt idx="5">
                  <c:v>9.2088197146562911E-2</c:v>
                </c:pt>
              </c:numCache>
            </c:numRef>
          </c:val>
        </c:ser>
        <c:ser>
          <c:idx val="2"/>
          <c:order val="2"/>
          <c:tx>
            <c:strRef>
              <c:f>квадры!$A$21</c:f>
              <c:strCache>
                <c:ptCount val="1"/>
                <c:pt idx="0">
                  <c:v>гамма</c:v>
                </c:pt>
              </c:strCache>
            </c:strRef>
          </c:tx>
          <c:spPr>
            <a:pattFill prst="pct70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cat>
            <c:strRef>
              <c:f>квадры!$B$18:$G$18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квадры!$B$21:$G$21</c:f>
              <c:numCache>
                <c:formatCode>0.0%</c:formatCode>
                <c:ptCount val="6"/>
                <c:pt idx="0">
                  <c:v>0.23879380603096984</c:v>
                </c:pt>
                <c:pt idx="1">
                  <c:v>0.19070904645476772</c:v>
                </c:pt>
                <c:pt idx="2">
                  <c:v>0.17685411572942136</c:v>
                </c:pt>
                <c:pt idx="3">
                  <c:v>0.11898940505297473</c:v>
                </c:pt>
                <c:pt idx="4">
                  <c:v>0.19396903015484923</c:v>
                </c:pt>
                <c:pt idx="5">
                  <c:v>8.0684596577017112E-2</c:v>
                </c:pt>
              </c:numCache>
            </c:numRef>
          </c:val>
        </c:ser>
        <c:ser>
          <c:idx val="3"/>
          <c:order val="3"/>
          <c:tx>
            <c:strRef>
              <c:f>квадры!$A$22</c:f>
              <c:strCache>
                <c:ptCount val="1"/>
                <c:pt idx="0">
                  <c:v>дельта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квадры!$B$18:$G$18</c:f>
              <c:strCache>
                <c:ptCount val="6"/>
                <c:pt idx="0">
                  <c:v>industry</c:v>
                </c:pt>
                <c:pt idx="1">
                  <c:v>management</c:v>
                </c:pt>
                <c:pt idx="2">
                  <c:v>marketing</c:v>
                </c:pt>
                <c:pt idx="3">
                  <c:v>service</c:v>
                </c:pt>
                <c:pt idx="4">
                  <c:v>finance</c:v>
                </c:pt>
                <c:pt idx="5">
                  <c:v>technology</c:v>
                </c:pt>
              </c:strCache>
            </c:strRef>
          </c:cat>
          <c:val>
            <c:numRef>
              <c:f>квадры!$B$22:$G$22</c:f>
              <c:numCache>
                <c:formatCode>0.0%</c:formatCode>
                <c:ptCount val="6"/>
                <c:pt idx="0">
                  <c:v>0.26942148760330581</c:v>
                </c:pt>
                <c:pt idx="1">
                  <c:v>0.16363636363636364</c:v>
                </c:pt>
                <c:pt idx="2">
                  <c:v>0.16363636363636364</c:v>
                </c:pt>
                <c:pt idx="3">
                  <c:v>0.11900826446280992</c:v>
                </c:pt>
                <c:pt idx="4">
                  <c:v>0.19008264462809918</c:v>
                </c:pt>
                <c:pt idx="5">
                  <c:v>9.4214876033057851E-2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17696"/>
        <c:axId val="75326976"/>
      </c:barChart>
      <c:catAx>
        <c:axId val="75117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326976"/>
        <c:crosses val="autoZero"/>
        <c:auto val="1"/>
        <c:lblAlgn val="ctr"/>
        <c:lblOffset val="100"/>
        <c:noMultiLvlLbl val="0"/>
      </c:catAx>
      <c:valAx>
        <c:axId val="753269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511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0700660515403322"/>
          <c:y val="5.1850210621150424E-2"/>
          <c:w val="0.47931818117075309"/>
          <c:h val="9.8032753928533042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2B3A5-017F-4AB5-8A91-A03595600EEB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A82BB-BA9A-4CDB-9309-F4FDC47938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3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90000"/>
            </a:schemeClr>
          </a:solidFill>
        </p:spPr>
        <p:txBody>
          <a:bodyPr/>
          <a:lstStyle>
            <a:lvl1pPr>
              <a:lnSpc>
                <a:spcPct val="80000"/>
              </a:lnSpc>
              <a:spcBef>
                <a:spcPts val="600"/>
              </a:spcBef>
              <a:defRPr/>
            </a:lvl1pPr>
            <a:lvl2pPr>
              <a:lnSpc>
                <a:spcPct val="80000"/>
              </a:lnSpc>
              <a:spcBef>
                <a:spcPts val="600"/>
              </a:spcBef>
              <a:defRPr/>
            </a:lvl2pPr>
            <a:lvl3pPr>
              <a:lnSpc>
                <a:spcPct val="80000"/>
              </a:lnSpc>
              <a:spcBef>
                <a:spcPts val="600"/>
              </a:spcBef>
              <a:defRPr/>
            </a:lvl3pPr>
            <a:lvl4pPr>
              <a:lnSpc>
                <a:spcPct val="80000"/>
              </a:lnSpc>
              <a:spcBef>
                <a:spcPts val="600"/>
              </a:spcBef>
              <a:defRPr/>
            </a:lvl4pPr>
            <a:lvl5pPr>
              <a:lnSpc>
                <a:spcPct val="8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80000"/>
              </a:lnSpc>
              <a:defRPr>
                <a:solidFill>
                  <a:srgbClr val="008000"/>
                </a:solidFill>
                <a:latin typeface="BrushType" pitchFamily="2" charset="0"/>
              </a:defRPr>
            </a:lvl1pPr>
          </a:lstStyle>
          <a:p>
            <a:pPr algn="l"/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9/13/2018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81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alpha val="90000"/>
            </a:schemeClr>
          </a:solidFill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008000"/>
                </a:solidFill>
                <a:latin typeface="BrushType" pitchFamily="2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FF">
              <a:alpha val="89804"/>
            </a:srgbClr>
          </a:solidFill>
        </p:spPr>
        <p:txBody>
          <a:bodyPr/>
          <a:lstStyle>
            <a:lvl1pPr>
              <a:defRPr sz="2800"/>
            </a:lvl1pPr>
            <a:lvl2pPr>
              <a:defRPr sz="2600"/>
            </a:lvl2pPr>
            <a:lvl4pPr>
              <a:defRPr sz="2200"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alpha val="9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94D4-BA80-4740-BB12-92DF5AFA686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5F99-6EB7-48CE-963F-FAA5C0BD47AF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44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1" y="0"/>
            <a:ext cx="9113469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316A5-21F1-458B-B6F2-7D01BD78A7F6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8A62-B8EA-4553-9655-8BFC318BDB96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 descr="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0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______________________1.xls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99592" y="836712"/>
            <a:ext cx="71516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ru-RU" sz="5400" dirty="0" smtClean="0">
                <a:solidFill>
                  <a:srgbClr val="00B050"/>
                </a:solidFill>
                <a:latin typeface="BrushType" pitchFamily="2" charset="0"/>
              </a:rPr>
              <a:t>Соционический консалтинг </a:t>
            </a:r>
            <a:br>
              <a:rPr lang="ru-RU" sz="5400" dirty="0" smtClean="0">
                <a:solidFill>
                  <a:srgbClr val="00B050"/>
                </a:solidFill>
                <a:latin typeface="BrushType" pitchFamily="2" charset="0"/>
              </a:rPr>
            </a:br>
            <a:r>
              <a:rPr lang="ru-RU" sz="5400" dirty="0" smtClean="0">
                <a:solidFill>
                  <a:srgbClr val="00B050"/>
                </a:solidFill>
                <a:latin typeface="BrushType" pitchFamily="2" charset="0"/>
              </a:rPr>
              <a:t>и подбор персонала </a:t>
            </a:r>
            <a:br>
              <a:rPr lang="ru-RU" sz="5400" dirty="0" smtClean="0">
                <a:solidFill>
                  <a:srgbClr val="00B050"/>
                </a:solidFill>
                <a:latin typeface="BrushType" pitchFamily="2" charset="0"/>
              </a:rPr>
            </a:br>
            <a:r>
              <a:rPr lang="ru-RU" sz="5400" dirty="0" smtClean="0">
                <a:solidFill>
                  <a:srgbClr val="00B050"/>
                </a:solidFill>
                <a:latin typeface="BrushType" pitchFamily="2" charset="0"/>
              </a:rPr>
              <a:t>в эффективном менеджменте</a:t>
            </a:r>
            <a:endParaRPr lang="ru-RU" sz="5400" b="1" dirty="0">
              <a:solidFill>
                <a:srgbClr val="00B050"/>
              </a:solidFill>
              <a:latin typeface="BrushType" pitchFamily="2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65448" y="6021288"/>
            <a:ext cx="7529490" cy="694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Александр Букалов</a:t>
            </a:r>
            <a:r>
              <a:rPr lang="ru-RU" sz="3200" b="1" dirty="0">
                <a:solidFill>
                  <a:srgbClr val="C00000"/>
                </a:solidFill>
                <a:latin typeface="Cambria" pitchFamily="18" charset="0"/>
              </a:rPr>
              <a:t>, </a:t>
            </a: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Ольга </a:t>
            </a:r>
            <a:r>
              <a:rPr lang="ru-RU" sz="3200" b="1" dirty="0">
                <a:solidFill>
                  <a:srgbClr val="C00000"/>
                </a:solidFill>
                <a:latin typeface="Cambria" pitchFamily="18" charset="0"/>
              </a:rPr>
              <a:t>Карпенко</a:t>
            </a: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 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Международный институт соционики</a:t>
            </a:r>
            <a:endParaRPr kumimoji="0" lang="ru-RU" sz="2600" b="1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992888" cy="4925144"/>
          </a:xfrm>
          <a:solidFill>
            <a:srgbClr val="FFFFFF"/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338187"/>
              </p:ext>
            </p:extLst>
          </p:nvPr>
        </p:nvGraphicFramePr>
        <p:xfrm>
          <a:off x="1259632" y="1052736"/>
          <a:ext cx="63246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1763688" y="3861048"/>
            <a:ext cx="3970784" cy="532656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600" dirty="0" smtClean="0"/>
              <a:t>(в % от общего количества)</a:t>
            </a:r>
            <a:endParaRPr lang="ru-RU" sz="26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967735"/>
              </p:ext>
            </p:extLst>
          </p:nvPr>
        </p:nvGraphicFramePr>
        <p:xfrm>
          <a:off x="1259632" y="3789040"/>
          <a:ext cx="6315076" cy="29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03848" y="132653"/>
            <a:ext cx="5626968" cy="86895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и экономисты </a:t>
            </a:r>
            <a:r>
              <a:rPr lang="ru-RU" sz="3600" dirty="0" smtClean="0"/>
              <a:t>(148 чел.)</a:t>
            </a:r>
            <a:endParaRPr lang="ru-RU" sz="36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267137"/>
            <a:ext cx="712879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8000"/>
                </a:solidFill>
                <a:latin typeface="BrushType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ru-RU" sz="5300" dirty="0" smtClean="0"/>
              <a:t>Бухгалтеры </a:t>
            </a:r>
            <a:r>
              <a:rPr lang="ru-RU" sz="4000" dirty="0" smtClean="0"/>
              <a:t>(482 чел.)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1658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Главные инженеры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62  чел. на должности «главный инженер» </a:t>
            </a:r>
            <a:br>
              <a:rPr lang="ru-RU" dirty="0" smtClean="0"/>
            </a:br>
            <a:r>
              <a:rPr lang="ru-RU" dirty="0" smtClean="0"/>
              <a:t>на предприятиях различных сфер деятельности </a:t>
            </a:r>
            <a:br>
              <a:rPr lang="ru-RU" dirty="0" smtClean="0"/>
            </a:br>
            <a:r>
              <a:rPr lang="ru-RU" dirty="0" smtClean="0"/>
              <a:t>(в % от общего количества)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491930"/>
              </p:ext>
            </p:extLst>
          </p:nvPr>
        </p:nvGraphicFramePr>
        <p:xfrm>
          <a:off x="899592" y="1196752"/>
          <a:ext cx="734481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0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Группировка отделов по сферам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Поиск особенностей распределения ТИМов по предприятиям различных сфер деятельности не дал результатов. Да это и понятно – </a:t>
            </a:r>
            <a:r>
              <a:rPr lang="ru-RU" dirty="0" smtClean="0"/>
              <a:t>в </a:t>
            </a:r>
            <a:r>
              <a:rPr lang="ru-RU" dirty="0" smtClean="0"/>
              <a:t>каждой </a:t>
            </a:r>
            <a:r>
              <a:rPr lang="ru-RU" dirty="0" smtClean="0"/>
              <a:t>фирме </a:t>
            </a:r>
            <a:r>
              <a:rPr lang="ru-RU" dirty="0" smtClean="0"/>
              <a:t>есть «специализированные» (линейные) отделы, отвечающие специфике деятельности фирмы в целом, и «вспомогательные» отделы, обслуживающие эту деятельность (например, бухгалтерия, транспортный отдел и </a:t>
            </a:r>
            <a:r>
              <a:rPr lang="ru-RU" dirty="0"/>
              <a:t>т.д.). </a:t>
            </a:r>
            <a:r>
              <a:rPr lang="ru-RU" dirty="0" smtClean="0"/>
              <a:t> Да и люди </a:t>
            </a:r>
            <a:r>
              <a:rPr lang="ru-RU" dirty="0"/>
              <a:t>выбирают </a:t>
            </a:r>
            <a:r>
              <a:rPr lang="ru-RU" dirty="0" smtClean="0"/>
              <a:t>прежде всего профессию, </a:t>
            </a:r>
            <a:r>
              <a:rPr lang="ru-RU" dirty="0"/>
              <a:t>а не фирму, где они будут работать.</a:t>
            </a:r>
          </a:p>
          <a:p>
            <a:r>
              <a:rPr lang="ru-RU" dirty="0" smtClean="0"/>
              <a:t>Но разнообразие отделов очень велико, поэтому пришлось сгруппировать их по видам деятельности.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06332"/>
              </p:ext>
            </p:extLst>
          </p:nvPr>
        </p:nvGraphicFramePr>
        <p:xfrm>
          <a:off x="287016" y="1484784"/>
          <a:ext cx="8856984" cy="3093980"/>
        </p:xfrm>
        <a:graphic>
          <a:graphicData uri="http://schemas.openxmlformats.org/drawingml/2006/table">
            <a:tbl>
              <a:tblPr/>
              <a:tblGrid>
                <a:gridCol w="1199818"/>
                <a:gridCol w="1129241"/>
                <a:gridCol w="846931"/>
                <a:gridCol w="1058663"/>
                <a:gridCol w="1270396"/>
                <a:gridCol w="917508"/>
                <a:gridCol w="846931"/>
                <a:gridCol w="776353"/>
                <a:gridCol w="811143"/>
              </a:tblGrid>
              <a:tr h="21602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industry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management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marketing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finance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service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technology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guard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medicine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sport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7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производство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управление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торговля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финансы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библиотеки, театры, школы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научно-технич.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охрана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строительство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обслуживание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энергетика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руководство, управление, менеджмент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экономисты, бухгалтера, финансисты, служащие банков и страховых компаний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социальное обеспечение и сфера развлечений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милиция, охрана, пожарные</a:t>
                      </a: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83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транспорт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8669" marR="8669" marT="866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95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Выборка </a:t>
            </a:r>
            <a:r>
              <a:rPr lang="ru-RU" sz="4000" dirty="0" smtClean="0"/>
              <a:t>(3153 чел.)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102695"/>
              </p:ext>
            </p:extLst>
          </p:nvPr>
        </p:nvGraphicFramePr>
        <p:xfrm>
          <a:off x="1475656" y="1628800"/>
          <a:ext cx="6265969" cy="4158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Лист с поддержкой макросов" r:id="rId3" imgW="5153008" imgH="3419434" progId="Excel.SheetMacroEnabled.12">
                  <p:embed/>
                </p:oleObj>
              </mc:Choice>
              <mc:Fallback>
                <p:oleObj name="Лист с поддержкой макросов" r:id="rId3" imgW="5153008" imgH="3419434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628800"/>
                        <a:ext cx="6265969" cy="4158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54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49117"/>
              </p:ext>
            </p:extLst>
          </p:nvPr>
        </p:nvGraphicFramePr>
        <p:xfrm>
          <a:off x="323528" y="22364"/>
          <a:ext cx="823221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262946"/>
              </p:ext>
            </p:extLst>
          </p:nvPr>
        </p:nvGraphicFramePr>
        <p:xfrm>
          <a:off x="441884" y="3471740"/>
          <a:ext cx="7992888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323528" y="6441576"/>
            <a:ext cx="8229600" cy="401291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На диаграмме - количество представителей каждого ТИМа в выборке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9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сферы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302335"/>
              </p:ext>
            </p:extLst>
          </p:nvPr>
        </p:nvGraphicFramePr>
        <p:xfrm>
          <a:off x="179512" y="1196752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609600" y="5877272"/>
            <a:ext cx="8229600" cy="401291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(в % от количества представителей ТИМа в выборке)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93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Соционические «клубы» и сферы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FF">
              <a:alpha val="96078"/>
            </a:srgbClr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736550" cy="134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9223999"/>
              </p:ext>
            </p:extLst>
          </p:nvPr>
        </p:nvGraphicFramePr>
        <p:xfrm>
          <a:off x="623351" y="2685877"/>
          <a:ext cx="8136904" cy="39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322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Квадры и сферы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55323" cy="153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928286"/>
              </p:ext>
            </p:extLst>
          </p:nvPr>
        </p:nvGraphicFramePr>
        <p:xfrm>
          <a:off x="251520" y="2803198"/>
          <a:ext cx="8424936" cy="375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70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6766520" cy="1584176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BrushType" pitchFamily="2" charset="0"/>
              </a:rPr>
              <a:t>Спасибо за внимание!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Brush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Часть 1</a:t>
            </a:r>
            <a:endParaRPr lang="ru-RU" noProof="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Общие принципы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Анализ слабых сторон и проблемных зон фирмы и коллектива </a:t>
            </a:r>
            <a:endParaRPr lang="ru-RU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Соционика предлагает методы формирования команд, коллективов, подразделений с обеспечением деловой, информационной и психологической совместимости. В ряде случаев возникает необходимость поддержания оптимального кадрового состава в условиях текучки кадров. </a:t>
            </a:r>
            <a:endParaRPr lang="ru-RU" dirty="0" smtClean="0"/>
          </a:p>
          <a:p>
            <a:r>
              <a:rPr lang="ru-RU" dirty="0" smtClean="0"/>
              <a:t>Методы соционики дают возможность указать на «слабые места» коллектива, которые могут спровоцировать проблемы в будущем. С их помощью можно обнаружить узлы реальных и потенциальных конфликтов.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7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800" dirty="0" smtClean="0"/>
              <a:t>При открытой – сотрудничество с руководством и/или менеджерами по персоналу с их обучением основам соционики. </a:t>
            </a:r>
          </a:p>
          <a:p>
            <a:endParaRPr lang="ru-RU" sz="2800" dirty="0" smtClean="0"/>
          </a:p>
          <a:p>
            <a:r>
              <a:rPr lang="ru-RU" sz="2800" dirty="0" smtClean="0"/>
              <a:t>Закрытая модель – кадровый аудит</a:t>
            </a:r>
            <a:r>
              <a:rPr lang="ru-RU" sz="2800" dirty="0"/>
              <a:t> –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«срез» состояния дел, диагностика коллектива в определенный момент с целью вывода из кризиса или решения возникших проблем.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Закрытая и открытая </a:t>
            </a:r>
            <a:br>
              <a:rPr lang="ru-RU" smtClean="0"/>
            </a:br>
            <a:r>
              <a:rPr lang="ru-RU" smtClean="0"/>
              <a:t>модели применения методов соционики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Структура, сбалансированная методами соционики, обладает не только высоким КПД, но и свойствами самоорганизации и самонастройки. Соционика дает возможность реалистично распределить обязанности и полномочия внутри формальной системы управления.</a:t>
            </a:r>
          </a:p>
          <a:p>
            <a:r>
              <a:rPr lang="ru-RU" dirty="0" smtClean="0"/>
              <a:t>Соционику часто используют успешные руководители, которые хотят стать еще более успешными. Другой вариант – руководителю достался чужой, малопонятный коллектив. Фирмы, борющиеся за выживание, мало используют соционику, так как их насущные проблемы закрывают им перспективы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05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Соционика для руководителя</a:t>
            </a: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Международный институт соционики (МИС) применяет методы соционики в консалтинге с 1991 г. За эти годы соционическими услугами воспользовались 120 предприятий, фирм, банков, компаний России, Украины, Германии и других стран. Среди них 50 предприятий газодобывающего и обслуживающего профилей в районах Крайнего Севера.</a:t>
            </a:r>
          </a:p>
          <a:p>
            <a:r>
              <a:rPr lang="ru-RU" dirty="0" smtClean="0"/>
              <a:t>Набор предоставляемых услуг включает:</a:t>
            </a:r>
          </a:p>
          <a:p>
            <a:pPr lvl="1"/>
            <a:r>
              <a:rPr lang="ru-RU" dirty="0" smtClean="0"/>
              <a:t>консультирование руководителя и топ-менеджеров;</a:t>
            </a:r>
          </a:p>
          <a:p>
            <a:pPr lvl="1"/>
            <a:r>
              <a:rPr lang="ru-RU" dirty="0" smtClean="0"/>
              <a:t>подбор персонала на ключевые должности;</a:t>
            </a:r>
          </a:p>
          <a:p>
            <a:pPr lvl="1"/>
            <a:r>
              <a:rPr lang="ru-RU" dirty="0" smtClean="0"/>
              <a:t>создание коллектива под руководителя;</a:t>
            </a:r>
          </a:p>
          <a:p>
            <a:pPr lvl="1"/>
            <a:r>
              <a:rPr lang="ru-RU" dirty="0" smtClean="0"/>
              <a:t>формирование малых и больших подразделений;</a:t>
            </a:r>
          </a:p>
          <a:p>
            <a:pPr lvl="1"/>
            <a:r>
              <a:rPr lang="ru-RU" dirty="0" smtClean="0"/>
              <a:t>работа с кадровым резервом;</a:t>
            </a:r>
          </a:p>
          <a:p>
            <a:pPr lvl="1"/>
            <a:r>
              <a:rPr lang="ru-RU" dirty="0" smtClean="0"/>
              <a:t>консультативная помощь при слиянии и разделении коллективов;</a:t>
            </a:r>
          </a:p>
          <a:p>
            <a:pPr lvl="1"/>
            <a:r>
              <a:rPr lang="ru-RU" dirty="0" smtClean="0"/>
              <a:t>оценка эффективности и слаженности работы команды;</a:t>
            </a:r>
          </a:p>
          <a:p>
            <a:pPr lvl="1"/>
            <a:r>
              <a:rPr lang="ru-RU" dirty="0" smtClean="0"/>
              <a:t>мониторинг изменения ситуации и сопровождение после завершения основного этапа работ;</a:t>
            </a:r>
          </a:p>
          <a:p>
            <a:pPr lvl="1"/>
            <a:r>
              <a:rPr lang="ru-RU" dirty="0" smtClean="0"/>
              <a:t>проведение обучающих тренингов и тренингов сплочения коллектива.</a:t>
            </a:r>
          </a:p>
          <a:p>
            <a:r>
              <a:rPr lang="ru-RU" dirty="0" smtClean="0"/>
              <a:t>Работы проводятся либо очно, либо дистанционно (через </a:t>
            </a:r>
            <a:r>
              <a:rPr lang="en-US" dirty="0" smtClean="0"/>
              <a:t>Skype</a:t>
            </a:r>
            <a:r>
              <a:rPr lang="ru-RU" dirty="0" smtClean="0"/>
              <a:t> и др. средства)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1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Часть </a:t>
            </a:r>
            <a:r>
              <a:rPr lang="ru-RU" dirty="0" smtClean="0"/>
              <a:t>2</a:t>
            </a:r>
            <a:endParaRPr lang="ru-RU" noProof="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Типы на уровнях управления 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и по сферам деятельности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Руководители и подчиненные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877272"/>
            <a:ext cx="8229600" cy="864096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/>
              <a:t>2711</a:t>
            </a:r>
            <a:r>
              <a:rPr lang="ru-RU" sz="2400" dirty="0"/>
              <a:t> </a:t>
            </a:r>
            <a:r>
              <a:rPr lang="ru-RU" sz="2400" dirty="0" smtClean="0"/>
              <a:t> чел. на 7 уровнях управления, сгруппированных так: </a:t>
            </a:r>
            <a:br>
              <a:rPr lang="ru-RU" sz="2400" dirty="0" smtClean="0"/>
            </a:br>
            <a:r>
              <a:rPr lang="ru-RU" sz="2400" dirty="0" smtClean="0"/>
              <a:t>1-3 – руководители, 4-7 – подчинённые. </a:t>
            </a:r>
            <a:br>
              <a:rPr lang="ru-RU" sz="2400" dirty="0" smtClean="0"/>
            </a:br>
            <a:r>
              <a:rPr lang="ru-RU" sz="2400" dirty="0" smtClean="0"/>
              <a:t>Распределение в % от количества представителей конкретного ТИМа</a:t>
            </a:r>
            <a:endParaRPr lang="ru-RU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901628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4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Руководители 1-го уровня (72 чел.)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38791"/>
            <a:ext cx="8460940" cy="286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ople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people1</Template>
  <TotalTime>762</TotalTime>
  <Words>560</Words>
  <Application>Microsoft Office PowerPoint</Application>
  <PresentationFormat>Экран (4:3)</PresentationFormat>
  <Paragraphs>95</Paragraphs>
  <Slides>18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people1</vt:lpstr>
      <vt:lpstr>Специальное оформление</vt:lpstr>
      <vt:lpstr>Лист Microsoft Excel с поддержкой макросов</vt:lpstr>
      <vt:lpstr>Презентация PowerPoint</vt:lpstr>
      <vt:lpstr>Часть 1</vt:lpstr>
      <vt:lpstr>Анализ слабых сторон и проблемных зон фирмы и коллектива </vt:lpstr>
      <vt:lpstr>Закрытая и открытая  модели применения методов соционики </vt:lpstr>
      <vt:lpstr>Презентация PowerPoint</vt:lpstr>
      <vt:lpstr>Соционика для руководителя</vt:lpstr>
      <vt:lpstr>Часть 2</vt:lpstr>
      <vt:lpstr>Руководители и подчиненные</vt:lpstr>
      <vt:lpstr>Руководители 1-го уровня (72 чел.)</vt:lpstr>
      <vt:lpstr>и экономисты (148 чел.)</vt:lpstr>
      <vt:lpstr>Главные инженеры</vt:lpstr>
      <vt:lpstr>Группировка отделов по сферам деятельности</vt:lpstr>
      <vt:lpstr>Выборка (3153 чел.)</vt:lpstr>
      <vt:lpstr>Презентация PowerPoint</vt:lpstr>
      <vt:lpstr>Все сферы</vt:lpstr>
      <vt:lpstr>Соционические «клубы» и сферы деятельности</vt:lpstr>
      <vt:lpstr>Квадры и сферы деятельности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распознать интертипные отношения?</dc:title>
  <dc:creator>Olga Karpenko</dc:creator>
  <cp:lastModifiedBy>Olga Karpenko</cp:lastModifiedBy>
  <cp:revision>30</cp:revision>
  <dcterms:created xsi:type="dcterms:W3CDTF">2016-09-11T15:11:11Z</dcterms:created>
  <dcterms:modified xsi:type="dcterms:W3CDTF">2018-09-13T16:53:40Z</dcterms:modified>
</cp:coreProperties>
</file>