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7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1" r:id="rId3"/>
    <p:sldId id="386" r:id="rId4"/>
    <p:sldId id="419" r:id="rId5"/>
    <p:sldId id="387" r:id="rId6"/>
    <p:sldId id="417" r:id="rId7"/>
    <p:sldId id="418" r:id="rId8"/>
    <p:sldId id="319" r:id="rId9"/>
    <p:sldId id="411" r:id="rId10"/>
    <p:sldId id="415" r:id="rId11"/>
    <p:sldId id="407" r:id="rId12"/>
    <p:sldId id="395" r:id="rId13"/>
    <p:sldId id="396" r:id="rId14"/>
    <p:sldId id="406" r:id="rId15"/>
    <p:sldId id="408" r:id="rId16"/>
    <p:sldId id="410" r:id="rId17"/>
    <p:sldId id="412" r:id="rId18"/>
    <p:sldId id="414" r:id="rId19"/>
    <p:sldId id="399" r:id="rId20"/>
    <p:sldId id="400" r:id="rId21"/>
    <p:sldId id="409" r:id="rId22"/>
    <p:sldId id="359" r:id="rId23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33F62C-190C-4D61-9B1C-24B253A2A4B4}">
          <p14:sldIdLst>
            <p14:sldId id="256"/>
          </p14:sldIdLst>
        </p14:section>
        <p14:section name="Введение" id="{A721E746-8EFA-484E-9425-4D28A3FCDD9A}">
          <p14:sldIdLst>
            <p14:sldId id="391"/>
            <p14:sldId id="386"/>
            <p14:sldId id="419"/>
          </p14:sldIdLst>
        </p14:section>
        <p14:section name="Преподавание" id="{EE853938-FA7C-490D-AB58-BD882CF19F9A}">
          <p14:sldIdLst>
            <p14:sldId id="387"/>
            <p14:sldId id="417"/>
            <p14:sldId id="418"/>
          </p14:sldIdLst>
        </p14:section>
        <p14:section name="Диссертации" id="{B743F16E-0DE5-4B8D-9967-9F9C1B36A256}">
          <p14:sldIdLst>
            <p14:sldId id="319"/>
            <p14:sldId id="411"/>
            <p14:sldId id="415"/>
          </p14:sldIdLst>
        </p14:section>
        <p14:section name="Журналы" id="{25525550-DC5F-4EC0-8157-19F3AAE13784}">
          <p14:sldIdLst>
            <p14:sldId id="407"/>
            <p14:sldId id="395"/>
            <p14:sldId id="396"/>
            <p14:sldId id="406"/>
            <p14:sldId id="408"/>
            <p14:sldId id="410"/>
            <p14:sldId id="412"/>
            <p14:sldId id="414"/>
            <p14:sldId id="399"/>
            <p14:sldId id="400"/>
            <p14:sldId id="409"/>
            <p14:sldId id="3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719" autoAdjust="0"/>
  </p:normalViewPr>
  <p:slideViewPr>
    <p:cSldViewPr>
      <p:cViewPr>
        <p:scale>
          <a:sx n="89" d="100"/>
          <a:sy n="89" d="100"/>
        </p:scale>
        <p:origin x="-60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5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BD3990-77C4-4938-87C6-BEFB5BEB2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4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4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D5CE41-00C8-426C-BE10-4CFED79D1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60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5CE41-00C8-426C-BE10-4CFED79D192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6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3EE42-F206-4184-90B0-E21CADD67298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2EE8-D6DD-4410-B6E6-FE672ADC82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95757B-3622-4E90-A372-2C51DDA7D1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95757B-3622-4E90-A372-2C51DDA7D1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85763" y="274638"/>
            <a:ext cx="8569325" cy="5857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84950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3525"/>
            <a:ext cx="2895600" cy="1682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431B-D366-4723-A813-719A5E057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4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3EE42-F206-4184-90B0-E21CADD67298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2EE8-D6DD-4410-B6E6-FE672ADC8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3EE42-F206-4184-90B0-E21CADD67298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2EE8-D6DD-4410-B6E6-FE672ADC82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95757B-3622-4E90-A372-2C51DDA7D1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95757B-3622-4E90-A372-2C51DDA7D1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3EE42-F206-4184-90B0-E21CADD67298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2EE8-D6DD-4410-B6E6-FE672ADC8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3EE42-F206-4184-90B0-E21CADD67298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2EE8-D6DD-4410-B6E6-FE672ADC826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95757B-3622-4E90-A372-2C51DDA7D1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95757B-3622-4E90-A372-2C51DDA7D1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995757B-3622-4E90-A372-2C51DDA7D1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dp.ru/Nagibina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371600"/>
            <a:ext cx="7848872" cy="2057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effectLst/>
                <a:latin typeface="Cambria" pitchFamily="18" charset="0"/>
              </a:rPr>
              <a:t>Современное </a:t>
            </a:r>
            <a:r>
              <a:rPr lang="ru-RU" sz="6000" b="1" dirty="0" smtClean="0">
                <a:solidFill>
                  <a:srgbClr val="0070C0"/>
                </a:solidFill>
                <a:effectLst/>
                <a:latin typeface="Cambria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effectLst/>
                <a:latin typeface="Cambria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effectLst/>
                <a:latin typeface="Cambria" pitchFamily="18" charset="0"/>
              </a:rPr>
              <a:t>развитие </a:t>
            </a:r>
            <a:r>
              <a:rPr lang="ru-RU" sz="6000" b="1" dirty="0" smtClean="0">
                <a:solidFill>
                  <a:srgbClr val="0070C0"/>
                </a:solidFill>
                <a:effectLst/>
                <a:latin typeface="Cambria" pitchFamily="18" charset="0"/>
              </a:rPr>
              <a:t>соционики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7604" y="4437112"/>
            <a:ext cx="7638672" cy="2004628"/>
          </a:xfrm>
        </p:spPr>
        <p:txBody>
          <a:bodyPr>
            <a:normAutofit fontScale="70000" lnSpcReduction="20000"/>
          </a:bodyPr>
          <a:lstStyle/>
          <a:p>
            <a:r>
              <a:rPr lang="ru-RU" sz="4100" dirty="0" smtClean="0">
                <a:latin typeface="Calibri" pitchFamily="34" charset="0"/>
                <a:cs typeface="Calibri" pitchFamily="34" charset="0"/>
              </a:rPr>
              <a:t>Александр Букалов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доктор философии в области психологии,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доктор философии в области соционики,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директор Международного института соционики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http://socionic.info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e-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mail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123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socionic.info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14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762E29-C1F7-4715-B303-8AB2F9721E0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/>
          <a:lstStyle/>
          <a:p>
            <a:r>
              <a:rPr lang="ru-RU" dirty="0">
                <a:latin typeface="Cambria" pitchFamily="18" charset="0"/>
              </a:rPr>
              <a:t>Из автореферата: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596" y="980728"/>
            <a:ext cx="8136904" cy="554461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Практическое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значение полученных результатов: разработаны, экспериментально проверены и внедрены в профессиональную подготовку студентов экономических специальностей вузов методику раскрытия личностного потенциала учащихся, на основе соционического подхода, которая реализована в авторских курсах для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студентов «Соционика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и ее методы в раскрытии личностного потенциала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студентов» и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преподавателей «Профессиональный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рост студентов экономических специальностей при обучении в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вузе»,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что позволило преподавателям внедрять в учебный процесс педагогические условия профессионального роста студентов в ходе преподавания ряда дисциплин цикла профессиональной и практической подготовки: «Экономика предприятия», «Менеджмент», «Маркетинг», «Страхование», «Налоговая система», «Бюджетная система» и другие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(специальность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Ф и С), «Экономика труда», «Организация труда», «Управление персоналом», «Мотивировка персонала», «Аудит персонала», «Физиология и психология труда», «Демография» (специальность УП).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Результаты исследования внедрены в профессиональную подготовку </a:t>
            </a:r>
            <a:r>
              <a:rPr lang="ru-RU" sz="1800">
                <a:latin typeface="Calibri" pitchFamily="34" charset="0"/>
                <a:cs typeface="Calibri" pitchFamily="34" charset="0"/>
              </a:rPr>
              <a:t>студентов </a:t>
            </a:r>
            <a:r>
              <a:rPr lang="ru-RU" sz="1800" smtClean="0">
                <a:latin typeface="Calibri" pitchFamily="34" charset="0"/>
                <a:cs typeface="Calibri" pitchFamily="34" charset="0"/>
              </a:rPr>
              <a:t>вузов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 Харьковский институт бизнеса и менеджмента (акт №01.1 / 11-91 от 29.12.2015), Харьковский институт финансов КНТЭУ (справка №594 от 14.12.15), Харьковский национальный педагогический университет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им.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Г.С.Сковороды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(справка №01 / 10-125 от 09.02.16), Харьковский национальный университет имени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В.Н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Каразина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(акт №2101-18 / 8 от 18.03.16).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379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Журналы МИС –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27784" y="3248980"/>
            <a:ext cx="6400800" cy="15097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3200" dirty="0">
                <a:latin typeface="Calibri" pitchFamily="34" charset="0"/>
                <a:cs typeface="Calibri" pitchFamily="34" charset="0"/>
              </a:rPr>
              <a:t>распространители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методов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соционики </a:t>
            </a:r>
            <a:br>
              <a:rPr lang="ru-RU" sz="3200" dirty="0">
                <a:latin typeface="Calibri" pitchFamily="34" charset="0"/>
                <a:cs typeface="Calibri" pitchFamily="34" charset="0"/>
              </a:rPr>
            </a:br>
            <a:r>
              <a:rPr lang="ru-RU" sz="3200" dirty="0">
                <a:latin typeface="Calibri" pitchFamily="34" charset="0"/>
                <a:cs typeface="Calibri" pitchFamily="34" charset="0"/>
              </a:rPr>
              <a:t>в  научном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информационном пространстве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015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Научно-практические журналы Международного института </a:t>
            </a:r>
            <a:r>
              <a:rPr lang="ru-RU" sz="3600" dirty="0"/>
              <a:t>соционики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788342" y="2172431"/>
            <a:ext cx="2792540" cy="3924254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626394" y="2282806"/>
            <a:ext cx="2758689" cy="3816424"/>
          </a:xfrm>
        </p:spPr>
      </p:pic>
      <p:grpSp>
        <p:nvGrpSpPr>
          <p:cNvPr id="13" name="Группа 12"/>
          <p:cNvGrpSpPr/>
          <p:nvPr/>
        </p:nvGrpSpPr>
        <p:grpSpPr>
          <a:xfrm>
            <a:off x="3151715" y="1841157"/>
            <a:ext cx="2891256" cy="4192488"/>
            <a:chOff x="-204952" y="836712"/>
            <a:chExt cx="2891256" cy="4192488"/>
          </a:xfrm>
        </p:grpSpPr>
        <p:pic>
          <p:nvPicPr>
            <p:cNvPr id="2050" name="Picture 2" descr="D:\WORK\16\Images\обложки-журналов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17" r="34291" b="12740"/>
            <a:stretch/>
          </p:blipFill>
          <p:spPr bwMode="auto">
            <a:xfrm>
              <a:off x="-204952" y="836712"/>
              <a:ext cx="2891256" cy="4192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992" y="1052736"/>
              <a:ext cx="2678590" cy="3744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9522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440668"/>
            <a:ext cx="7603171" cy="684076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Calibri" panose="020F0502020204030204" pitchFamily="34" charset="0"/>
              </a:rPr>
              <a:t>SCIENCE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Calibri" panose="020F0502020204030204" pitchFamily="34" charset="0"/>
              </a:rPr>
              <a:t>INDEX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Calibri" panose="020F0502020204030204" pitchFamily="34" charset="0"/>
              </a:rPr>
              <a:t> и РИНЦ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Calibri" panose="020F0502020204030204" pitchFamily="34" charset="0"/>
              </a:rPr>
              <a:t>на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Calibri" panose="020F0502020204030204" pitchFamily="34" charset="0"/>
              </a:rPr>
              <a:t>elibrary.ru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Calibri" panose="020F0502020204030204" pitchFamily="34" charset="0"/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520788"/>
            <a:ext cx="8148625" cy="453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/>
              <a:t>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1912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9612" y="188640"/>
            <a:ext cx="6048672" cy="5868652"/>
          </a:xfrm>
          <a:prstGeom prst="rect">
            <a:avLst/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0160" y="0"/>
            <a:ext cx="7766196" cy="6858000"/>
            <a:chOff x="10160" y="0"/>
            <a:chExt cx="7766196" cy="68580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" y="0"/>
              <a:ext cx="5477772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7272300" y="3248980"/>
              <a:ext cx="504056" cy="2520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Скругленная соединительная линия 6"/>
            <p:cNvCxnSpPr/>
            <p:nvPr/>
          </p:nvCxnSpPr>
          <p:spPr>
            <a:xfrm rot="10800000" flipV="1">
              <a:off x="4535996" y="3374994"/>
              <a:ext cx="2736304" cy="1818202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51520" y="2348880"/>
              <a:ext cx="14761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-22488" y="8619"/>
            <a:ext cx="7766840" cy="6840760"/>
            <a:chOff x="-22488" y="8619"/>
            <a:chExt cx="7766840" cy="6840760"/>
          </a:xfrm>
        </p:grpSpPr>
        <p:sp>
          <p:nvSpPr>
            <p:cNvPr id="16" name="Овал 15"/>
            <p:cNvSpPr/>
            <p:nvPr/>
          </p:nvSpPr>
          <p:spPr>
            <a:xfrm>
              <a:off x="7240296" y="3861048"/>
              <a:ext cx="504056" cy="2520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9"/>
            <a:stretch/>
          </p:blipFill>
          <p:spPr bwMode="auto">
            <a:xfrm>
              <a:off x="-22488" y="5116530"/>
              <a:ext cx="5386576" cy="173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7398"/>
            <a:stretch/>
          </p:blipFill>
          <p:spPr bwMode="auto">
            <a:xfrm>
              <a:off x="-508" y="8619"/>
              <a:ext cx="6422241" cy="5035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Скругленная соединительная линия 18"/>
            <p:cNvCxnSpPr/>
            <p:nvPr/>
          </p:nvCxnSpPr>
          <p:spPr>
            <a:xfrm rot="10800000" flipV="1">
              <a:off x="5220072" y="3987061"/>
              <a:ext cx="2020224" cy="1621337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41530" y="2708920"/>
              <a:ext cx="14761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11931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116632"/>
            <a:ext cx="7615977" cy="57606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http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://publishing.socionic.info/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68860"/>
            <a:ext cx="8229600" cy="44056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C2821-3688-4FC8-8717-6EA7D4E451F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772143"/>
            <a:ext cx="74961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464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Соционика в библиотеке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Стенфордского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университета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736812"/>
            <a:ext cx="6296297" cy="48006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063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604" y="80628"/>
            <a:ext cx="7966132" cy="95811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Журналы МИС в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Index Copernicus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/>
              <a:t>17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sz="3300" dirty="0" err="1">
                <a:latin typeface="Calibri" pitchFamily="34" charset="0"/>
                <a:cs typeface="Calibri" pitchFamily="34" charset="0"/>
              </a:rPr>
              <a:t>Из</a:t>
            </a:r>
            <a:r>
              <a:rPr lang="en-US" sz="33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300" dirty="0" err="1">
                <a:latin typeface="Calibri" pitchFamily="34" charset="0"/>
                <a:cs typeface="Calibri" pitchFamily="34" charset="0"/>
              </a:rPr>
              <a:t>официального</a:t>
            </a:r>
            <a:r>
              <a:rPr lang="en-US" sz="33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300" dirty="0" err="1">
                <a:latin typeface="Calibri" pitchFamily="34" charset="0"/>
                <a:cs typeface="Calibri" pitchFamily="34" charset="0"/>
              </a:rPr>
              <a:t>письма</a:t>
            </a:r>
            <a:r>
              <a:rPr lang="en-US" sz="3300" dirty="0">
                <a:latin typeface="Calibri" pitchFamily="34" charset="0"/>
                <a:cs typeface="Calibri" pitchFamily="34" charset="0"/>
              </a:rPr>
              <a:t> в </a:t>
            </a:r>
            <a:r>
              <a:rPr lang="en-US" sz="3300" dirty="0" err="1">
                <a:latin typeface="Calibri" pitchFamily="34" charset="0"/>
                <a:cs typeface="Calibri" pitchFamily="34" charset="0"/>
              </a:rPr>
              <a:t>редакцию</a:t>
            </a:r>
            <a:r>
              <a:rPr lang="en-US" sz="3300" dirty="0">
                <a:latin typeface="Calibri" pitchFamily="34" charset="0"/>
                <a:cs typeface="Calibri" pitchFamily="34" charset="0"/>
              </a:rPr>
              <a:t>: </a:t>
            </a:r>
            <a:r>
              <a:rPr lang="ru-RU" sz="3300" dirty="0">
                <a:latin typeface="Calibri" pitchFamily="34" charset="0"/>
                <a:cs typeface="Calibri" pitchFamily="34" charset="0"/>
              </a:rPr>
              <a:t>«Индексация в </a:t>
            </a:r>
            <a:r>
              <a:rPr lang="en-US" sz="3300" dirty="0">
                <a:latin typeface="Calibri" pitchFamily="34" charset="0"/>
                <a:cs typeface="Calibri" pitchFamily="34" charset="0"/>
              </a:rPr>
              <a:t>ICI Journals Master List </a:t>
            </a:r>
            <a:r>
              <a:rPr lang="ru-RU" sz="33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является подтверждением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издательского и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научного качества вашего научного журнала. Процессу индексации предшествует многомерная параметрическая оценка журнала, сделанная на основе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информации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отправленной в анкете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журнала,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анализа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выпусков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журнала, вышедших в прошлом году,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и проверки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формальных критериев.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82296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Только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научные журналы,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отвечающие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соответствующим стандартам для научных журналов, определяемые лучшими периодическими изданиями в мире, могут получить ICV (значение индекса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Copernicus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Value</a:t>
            </a:r>
            <a:r>
              <a:rPr lang="ru-RU" dirty="0">
                <a:latin typeface="Calibri" pitchFamily="34" charset="0"/>
                <a:cs typeface="Calibri" pitchFamily="34" charset="0"/>
              </a:rPr>
              <a:t>) в конкретный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год».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1" y="1232756"/>
            <a:ext cx="8957211" cy="441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347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604" y="80628"/>
            <a:ext cx="7966132" cy="8280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Журналы МИС в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Index Copernicus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37056" y="1124744"/>
            <a:ext cx="7498080" cy="4800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По тематике «психология» в оценках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Коперникуса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журналы МИС идут вплотную с изданиями: 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«Российский психологический журнал»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Russian Psychological Society);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«Наука і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освіта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South Ukrainian National Pedagogical University named after K.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D.Ushynsky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);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Annales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Universitatis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Mariae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Curie-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Sklodowska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Sectio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 –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Paedagogia-Psychologia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Педагогіка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психологія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H. S.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Skovoroda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Kharkiv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National Pedagogical University)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и целым рядом университетских изданий Украины, Польши и Румынии.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ÐÐ²ÑÐ¾Ð¼Ð°ÑÐ¸ÑÐµÑÐºÐ¸Ð¹ Ð°Ð»ÑÑÐµÑÐ½Ð°ÑÐ¸Ð²Ð½ÑÐ¹ ÑÐµÐºÑÑ Ð¾ÑÑÑÑÑÑÐ²ÑÐµÑ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393" y="944724"/>
            <a:ext cx="8136396" cy="54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664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7603" y="0"/>
            <a:ext cx="7693229" cy="6926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9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Соционика в Гугл Академии</a:t>
            </a:r>
            <a:endParaRPr lang="ru-RU" sz="39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/>
              <a:t>19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764704"/>
            <a:ext cx="88677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6299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604" y="704088"/>
            <a:ext cx="7679196" cy="6366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Cambria" pitchFamily="18" charset="0"/>
              </a:rPr>
              <a:t>Определение соционики</a:t>
            </a:r>
            <a:endParaRPr lang="ru-RU" sz="40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8172908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Соционика - это </a:t>
            </a:r>
            <a:r>
              <a:rPr lang="ru-RU" dirty="0" smtClean="0"/>
              <a:t>наука о </a:t>
            </a:r>
            <a:r>
              <a:rPr lang="ru-RU" dirty="0" smtClean="0"/>
              <a:t>механизмах информационного метаболизма индивидуальной и </a:t>
            </a:r>
            <a:r>
              <a:rPr lang="ru-RU" dirty="0" err="1" smtClean="0"/>
              <a:t>социетальной</a:t>
            </a:r>
            <a:r>
              <a:rPr lang="ru-RU" dirty="0" smtClean="0"/>
              <a:t> психики, развивающаяся на стыке психологии, социологии, информатики и кибернетики. </a:t>
            </a:r>
          </a:p>
          <a:p>
            <a:r>
              <a:rPr lang="ru-RU" dirty="0" smtClean="0"/>
              <a:t>Поэтому в настоящее время соционика определяется как наука о типах </a:t>
            </a:r>
            <a:r>
              <a:rPr lang="ru-RU" dirty="0" err="1" smtClean="0"/>
              <a:t>психоинформационных</a:t>
            </a:r>
            <a:r>
              <a:rPr lang="ru-RU" dirty="0" smtClean="0"/>
              <a:t> систем (человек, коллектив, этнос, государство) и взаимодействиях между ними, или как науку о типах информационного метаболизма.</a:t>
            </a:r>
          </a:p>
          <a:p>
            <a:r>
              <a:rPr lang="ru-RU" dirty="0" smtClean="0"/>
              <a:t>Согласно </a:t>
            </a:r>
            <a:r>
              <a:rPr lang="ru-RU" dirty="0" err="1" smtClean="0"/>
              <a:t>Аушре</a:t>
            </a:r>
            <a:r>
              <a:rPr lang="ru-RU" dirty="0" smtClean="0"/>
              <a:t> Аугустинавичюте «соционика - </a:t>
            </a:r>
            <a:r>
              <a:rPr lang="ru-RU" dirty="0" smtClean="0"/>
              <a:t>наука о соционе, </a:t>
            </a:r>
            <a:r>
              <a:rPr lang="ru-RU" dirty="0" err="1" smtClean="0"/>
              <a:t>соционной</a:t>
            </a:r>
            <a:r>
              <a:rPr lang="ru-RU" dirty="0" smtClean="0"/>
              <a:t> природе человека и </a:t>
            </a:r>
            <a:r>
              <a:rPr lang="ru-RU" dirty="0" err="1" smtClean="0"/>
              <a:t>соционной</a:t>
            </a:r>
            <a:r>
              <a:rPr lang="ru-RU" dirty="0" smtClean="0"/>
              <a:t> структуре общества, о разных типах информационного метаболизма (ИМ) людей и разных формах взаимоотношений между ними».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2444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03AC2821-3688-4FC8-8717-6EA7D4E451F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535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1983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909" y="0"/>
            <a:ext cx="8163091" cy="5040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Магазин электронных журналов 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http://shop.socionic.info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68860"/>
            <a:ext cx="8229600" cy="44056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C2821-3688-4FC8-8717-6EA7D4E451F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639351"/>
            <a:ext cx="8585357" cy="621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2182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3748" y="2600908"/>
            <a:ext cx="6696744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505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1365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4E784A8-2A98-43AE-89BF-3A2458145279}" type="slidenum">
              <a:rPr lang="ru-RU" smtClean="0"/>
              <a:pPr eaLnBrk="1" hangingPunct="1"/>
              <a:t>22</a:t>
            </a:fld>
            <a:endParaRPr lang="ru-RU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63588" y="332656"/>
            <a:ext cx="8091500" cy="65253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Концепции и методы соционики используются во всех гуманитарных и в некоторых технических науках. </a:t>
            </a:r>
          </a:p>
          <a:p>
            <a:r>
              <a:rPr lang="ru-RU" dirty="0" smtClean="0"/>
              <a:t>На сегодняшний день библиотека Российского индекса научного цитирования (РИНЦ) </a:t>
            </a:r>
            <a:r>
              <a:rPr lang="ru-RU" b="1" dirty="0" smtClean="0"/>
              <a:t>elibrary.ru</a:t>
            </a:r>
            <a:r>
              <a:rPr lang="ru-RU" dirty="0" smtClean="0"/>
              <a:t> содержит </a:t>
            </a:r>
            <a:r>
              <a:rPr lang="ru-RU" b="1" dirty="0" smtClean="0"/>
              <a:t>3600</a:t>
            </a:r>
            <a:r>
              <a:rPr lang="ru-RU" dirty="0" smtClean="0"/>
              <a:t> журнальных статей по применению методов соционики. </a:t>
            </a:r>
          </a:p>
          <a:p>
            <a:r>
              <a:rPr lang="ru-RU" dirty="0" smtClean="0"/>
              <a:t>Академия </a:t>
            </a:r>
            <a:r>
              <a:rPr lang="ru-RU" dirty="0" err="1" smtClean="0"/>
              <a:t>Google</a:t>
            </a:r>
            <a:r>
              <a:rPr lang="ru-RU" dirty="0" smtClean="0"/>
              <a:t> (</a:t>
            </a:r>
            <a:r>
              <a:rPr lang="ru-RU" b="1" dirty="0" smtClean="0"/>
              <a:t>scholar.google.com</a:t>
            </a:r>
            <a:r>
              <a:rPr lang="ru-RU" dirty="0" smtClean="0"/>
              <a:t>) —поисковая система по текстам научных публикаций — содержит </a:t>
            </a:r>
            <a:r>
              <a:rPr lang="ru-RU" b="1" dirty="0"/>
              <a:t>5</a:t>
            </a:r>
            <a:r>
              <a:rPr lang="ru-RU" b="1" dirty="0" smtClean="0"/>
              <a:t>500</a:t>
            </a:r>
            <a:r>
              <a:rPr lang="ru-RU" dirty="0" smtClean="0"/>
              <a:t> </a:t>
            </a:r>
            <a:r>
              <a:rPr lang="ru-RU" dirty="0" smtClean="0"/>
              <a:t>работ </a:t>
            </a:r>
            <a:r>
              <a:rPr lang="ru-RU" dirty="0" smtClean="0"/>
              <a:t>и ссылок по соционике, </a:t>
            </a:r>
            <a:r>
              <a:rPr lang="ru-RU" b="1" dirty="0" smtClean="0"/>
              <a:t>27</a:t>
            </a:r>
            <a:r>
              <a:rPr lang="ru-RU" b="1" dirty="0" smtClean="0"/>
              <a:t>00</a:t>
            </a:r>
            <a:r>
              <a:rPr lang="ru-RU" dirty="0" smtClean="0"/>
              <a:t> </a:t>
            </a:r>
            <a:r>
              <a:rPr lang="ru-RU" dirty="0" smtClean="0"/>
              <a:t>ссылок на термин </a:t>
            </a:r>
            <a:r>
              <a:rPr lang="en-US" dirty="0" smtClean="0"/>
              <a:t>socionics</a:t>
            </a:r>
            <a:r>
              <a:rPr lang="ru-RU" dirty="0" smtClean="0"/>
              <a:t>. </a:t>
            </a:r>
          </a:p>
          <a:p>
            <a:r>
              <a:rPr lang="ru-RU" dirty="0"/>
              <a:t>Э</a:t>
            </a:r>
            <a:r>
              <a:rPr lang="ru-RU" dirty="0" smtClean="0"/>
              <a:t>ти </a:t>
            </a:r>
            <a:r>
              <a:rPr lang="ru-RU" dirty="0" smtClean="0"/>
              <a:t>работы ссылаются на соционические журналы, издаваемые Международным институтом соционики, и на книги докторов и магистров соционики. </a:t>
            </a:r>
          </a:p>
          <a:p>
            <a:r>
              <a:rPr lang="ru-RU" dirty="0" smtClean="0"/>
              <a:t>Соционика как научная дисциплина и область исследований получила признание и распространение в целом ряде стран. Академические исследования и прикладные работы в сфере соционики проводятся в Украине, России, Казахстане, Белоруссии, Армении, Грузии, Молдавии, Болгарии, Великобритании, Латвии, Литве, Румынии, Эстонии, Австрии, Германии, а также в США и Канаде. Методы соционики были использованы в более чем </a:t>
            </a:r>
            <a:r>
              <a:rPr lang="ru-RU" b="1" dirty="0" smtClean="0"/>
              <a:t>1000</a:t>
            </a:r>
            <a:r>
              <a:rPr lang="ru-RU" dirty="0" smtClean="0"/>
              <a:t> </a:t>
            </a:r>
            <a:r>
              <a:rPr lang="ru-RU" dirty="0" smtClean="0"/>
              <a:t>диссертациях (из них 150 докторских), защищённых в Украине, России, Латвии, Индии, </a:t>
            </a:r>
            <a:r>
              <a:rPr lang="ru-RU" dirty="0" smtClean="0"/>
              <a:t>странах Латинской Америки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3C1431B-D366-4723-A813-719A5E0573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  <a:cs typeface="Calibri" pitchFamily="34" charset="0"/>
              </a:rPr>
              <a:t>Соционика в космонавтике</a:t>
            </a:r>
            <a:endParaRPr lang="ru-RU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Соционика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уже </a:t>
            </a:r>
            <a:r>
              <a:rPr lang="ru-RU" dirty="0">
                <a:latin typeface="Calibri" pitchFamily="34" charset="0"/>
                <a:cs typeface="Calibri" pitchFamily="34" charset="0"/>
              </a:rPr>
              <a:t>26 лет используется для подготовки космических экипажей.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Ю.М. Батурин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(член-корреспондент РАН</a:t>
            </a:r>
            <a:r>
              <a:rPr lang="ru-RU" dirty="0">
                <a:latin typeface="Calibri" pitchFamily="34" charset="0"/>
                <a:cs typeface="Calibri" pitchFamily="34" charset="0"/>
              </a:rPr>
              <a:t>, 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лётчик-космонавт, доктор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юридических наук, профессор,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директор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Института истории естествознания и техники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РАН) в статье «</a:t>
            </a:r>
            <a:r>
              <a:rPr lang="ru-RU" dirty="0"/>
              <a:t>Типологические характеристики и критерии эффективности космонавта как оператора при проведении научных экспериментов в космическом </a:t>
            </a:r>
            <a:r>
              <a:rPr lang="ru-RU" dirty="0" smtClean="0"/>
              <a:t>полете»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описывает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характеристики космонавта-оператора, выполняющего научные эксперименты на борту пилотируемого космического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аппарата, проводит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классификацию экспериментов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 рекомендует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правила их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соответствия соционическим характеристикам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космонавта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dirty="0"/>
              <a:t> </a:t>
            </a:r>
            <a:r>
              <a:rPr lang="ru-RU" dirty="0" smtClean="0"/>
              <a:t>Статья опубликована в журнале «</a:t>
            </a:r>
            <a:r>
              <a:rPr lang="ru-RU" b="1" dirty="0" smtClean="0"/>
              <a:t>Пилотируемые </a:t>
            </a:r>
            <a:r>
              <a:rPr lang="ru-RU" b="1" dirty="0"/>
              <a:t>полеты в </a:t>
            </a:r>
            <a:r>
              <a:rPr lang="ru-RU" b="1" dirty="0" smtClean="0"/>
              <a:t>космос</a:t>
            </a:r>
            <a:r>
              <a:rPr lang="ru-RU" dirty="0" smtClean="0"/>
              <a:t>», среди авторов и членов редколлегии которого академики</a:t>
            </a:r>
            <a:r>
              <a:rPr lang="ru-RU" dirty="0"/>
              <a:t>, </a:t>
            </a:r>
            <a:r>
              <a:rPr lang="ru-RU" dirty="0" smtClean="0"/>
              <a:t>член-корреспонденты </a:t>
            </a:r>
            <a:r>
              <a:rPr lang="ru-RU" dirty="0"/>
              <a:t>РАН, доктора и кандидаты наук.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1431B-D366-4723-A813-719A5E0573B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469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7604" y="152636"/>
            <a:ext cx="8136396" cy="864096"/>
          </a:xfrm>
        </p:spPr>
        <p:txBody>
          <a:bodyPr>
            <a:normAutofit fontScale="90000"/>
          </a:bodyPr>
          <a:lstStyle/>
          <a:p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Соционика преподается в более чем 200 университетах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872716"/>
            <a:ext cx="7498080" cy="5616624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 smtClean="0"/>
              <a:t>Украины, России </a:t>
            </a:r>
            <a:r>
              <a:rPr lang="ru-RU" dirty="0" smtClean="0"/>
              <a:t>и стран СНГ, а также в </a:t>
            </a:r>
            <a:r>
              <a:rPr lang="ru-RU" dirty="0" smtClean="0"/>
              <a:t>ряде стран Европейского Союза - </a:t>
            </a:r>
            <a:r>
              <a:rPr lang="ru-RU" dirty="0" smtClean="0"/>
              <a:t>Болгарии, Латвии, Литве, Румынии либо в качестве отдельного курса, либо в учебных курсах по социологии, педагогике, социальной психологии, менеджменту, психологии управления, управлению человеческими ресурсами, </a:t>
            </a:r>
            <a:r>
              <a:rPr lang="ru-RU" dirty="0" err="1" smtClean="0"/>
              <a:t>конфликтологии</a:t>
            </a:r>
            <a:r>
              <a:rPr lang="ru-RU" dirty="0" smtClean="0"/>
              <a:t>, сервису и туризму, информатике и программированию, философии, неврологии, журналистике, документоведению, рекламе, библиотековедению, социальной работе, лингводидактике и другим дисциплинам.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Соционику преподают в ведущих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университетах,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например в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СПбГУ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соционика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изучается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 2003 г. в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курсе «социология конфликта»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(тема «</a:t>
            </a:r>
            <a:r>
              <a:rPr lang="ru-RU" dirty="0" smtClean="0"/>
              <a:t>Соционический </a:t>
            </a:r>
            <a:r>
              <a:rPr lang="ru-RU" dirty="0"/>
              <a:t>подход в разрешении конфликтных </a:t>
            </a:r>
            <a:r>
              <a:rPr lang="ru-RU" dirty="0" smtClean="0"/>
              <a:t>ситуаций», а также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как курс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Основы соционики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 среди</a:t>
            </a:r>
            <a:r>
              <a:rPr lang="ru-RU" dirty="0" smtClean="0"/>
              <a:t> Общих гуманитарных </a:t>
            </a:r>
            <a:r>
              <a:rPr lang="ru-RU" dirty="0"/>
              <a:t>и социально- </a:t>
            </a:r>
            <a:r>
              <a:rPr lang="ru-RU" dirty="0" smtClean="0"/>
              <a:t>экономических </a:t>
            </a:r>
            <a:r>
              <a:rPr lang="ru-RU" dirty="0"/>
              <a:t>дисциплины по выбору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программе подготовки магистров.</a:t>
            </a:r>
          </a:p>
          <a:p>
            <a:pPr marL="82296" indent="0">
              <a:buNone/>
            </a:pPr>
            <a:r>
              <a:rPr lang="ru-RU" dirty="0" smtClean="0"/>
              <a:t>Университетами России, Украины, Болгарии, Румынии издан ряд учебников и монографий по соционике. Возникли новые научные направления: педагогическая соционика; социологическая соционика; деловая соционика, или соционика управления; библиотечная соционика; авиационная соционика; </a:t>
            </a:r>
            <a:r>
              <a:rPr lang="ru-RU" dirty="0" err="1" smtClean="0"/>
              <a:t>лингвосоционика</a:t>
            </a:r>
            <a:r>
              <a:rPr lang="ru-RU" dirty="0" smtClean="0"/>
              <a:t> и другие. 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431B-D366-4723-A813-719A5E0573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-63388"/>
            <a:ext cx="7498080" cy="8280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Соционика в МГУ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5596" y="620688"/>
            <a:ext cx="7998092" cy="5904656"/>
          </a:xfrm>
        </p:spPr>
        <p:txBody>
          <a:bodyPr>
            <a:noAutofit/>
          </a:bodyPr>
          <a:lstStyle/>
          <a:p>
            <a:pPr marL="82296" indent="0">
              <a:lnSpc>
                <a:spcPct val="80000"/>
              </a:lnSpc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Из программы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повышения квалификации «Познание и учение, индивидуальные различия, диагностика и развитие, дифференциация обучения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» факультета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психологии МГУ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(2016 г.), утвержденной деканом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факультета психологии МГУ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им. М.В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. Ломоносова,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академиком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РАО Ю.П.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Зинченко: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Цель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реализации программы: Повышение квалификации педагогов, психологов в области образования, студентов вузов по дифференциальной психологии познания и учения, психодиагностике и формированию познавательных и учебных способностей. Прохождение программы повысит уровень эффективности решения задач по диагностике и развитию возможностей стиля познания, создания в обучении условий для более успешного усвоения знаний, умений и компетенций учащимися с учетом предпочитаемых стилей познания и учения.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Раздел 3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. Познавательные типы.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3.1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. Познавательный тип как устойчивый предпочитаемый способ переработки информации о себе и мире.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Рационалы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иррационалы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интуиты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) и смешанные, равносильные типы.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Субъектцентрированные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объектценрированные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и также смешанные, равносильные типы по этой характеристике.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3.2.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Типологические системы на основе особенностей познания: типология Юнга и последователей (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типоведение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соционика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псикосмология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1431B-D366-4723-A813-719A5E0573B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423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>
                <a:latin typeface="Calibri" pitchFamily="34" charset="0"/>
                <a:cs typeface="Calibri" pitchFamily="34" charset="0"/>
              </a:rPr>
              <a:t>4. Материально-технические условия реализации программы: Занятия проводятся на факультете психологии МГУ имени </a:t>
            </a:r>
            <a:r>
              <a:rPr lang="ru-RU" sz="3100" dirty="0" err="1">
                <a:latin typeface="Calibri" pitchFamily="34" charset="0"/>
                <a:cs typeface="Calibri" pitchFamily="34" charset="0"/>
              </a:rPr>
              <a:t>М.В.Ломоносова</a:t>
            </a:r>
            <a:r>
              <a:rPr lang="ru-RU" sz="3100" dirty="0">
                <a:latin typeface="Calibri" pitchFamily="34" charset="0"/>
                <a:cs typeface="Calibri" pitchFamily="34" charset="0"/>
              </a:rPr>
              <a:t>. Дистанционный практикум проводится на электронном ресурсе </a:t>
            </a:r>
            <a:r>
              <a:rPr lang="ru-RU" sz="3100" dirty="0">
                <a:latin typeface="Calibri" pitchFamily="34" charset="0"/>
                <a:cs typeface="Calibri" pitchFamily="34" charset="0"/>
                <a:hlinkClick r:id="rId3"/>
              </a:rPr>
              <a:t>http://www.iidp.ru/Nagibina/</a:t>
            </a:r>
            <a:r>
              <a:rPr lang="ru-RU" sz="3100" dirty="0">
                <a:latin typeface="Calibri" pitchFamily="34" charset="0"/>
                <a:cs typeface="Calibri" pitchFamily="34" charset="0"/>
              </a:rPr>
              <a:t> </a:t>
            </a:r>
            <a:endParaRPr lang="ru-RU" sz="3100" dirty="0" smtClean="0">
              <a:latin typeface="Calibri" pitchFamily="34" charset="0"/>
              <a:cs typeface="Calibri" pitchFamily="34" charset="0"/>
            </a:endParaRPr>
          </a:p>
          <a:p>
            <a:endParaRPr lang="ru-RU" sz="31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ru-RU" dirty="0">
                <a:latin typeface="Calibri" pitchFamily="34" charset="0"/>
                <a:cs typeface="Calibri" pitchFamily="34" charset="0"/>
              </a:rPr>
              <a:t>. Составители программы: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dirty="0" smtClean="0">
                <a:latin typeface="Calibri" pitchFamily="34" charset="0"/>
                <a:cs typeface="Calibri" pitchFamily="34" charset="0"/>
              </a:rPr>
              <a:t>доктор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психологических наук, профессор факультета психологии МГУ имени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М.В.Ломоносова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Ильясов Илья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Имранович</a:t>
            </a:r>
            <a:r>
              <a:rPr lang="ru-RU" dirty="0">
                <a:latin typeface="Calibri" pitchFamily="34" charset="0"/>
                <a:cs typeface="Calibri" pitchFamily="34" charset="0"/>
              </a:rPr>
              <a:t>;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dirty="0" smtClean="0">
                <a:latin typeface="Calibri" pitchFamily="34" charset="0"/>
                <a:cs typeface="Calibri" pitchFamily="34" charset="0"/>
              </a:rPr>
              <a:t>доктор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психологических наук, профессор АНО «Центр развития человека» (Россия, Москва) и научный руководитель организации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International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Institute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Differential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Psychology</a:t>
            </a:r>
            <a:r>
              <a:rPr lang="ru-RU" dirty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Germany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Berlin</a:t>
            </a:r>
            <a:r>
              <a:rPr lang="ru-RU" dirty="0">
                <a:latin typeface="Calibri" pitchFamily="34" charset="0"/>
                <a:cs typeface="Calibri" pitchFamily="34" charset="0"/>
              </a:rPr>
              <a:t>)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Нагибина Наталия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Львовна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2EE8-D6DD-4410-B6E6-FE672ADC8267}" type="slidenum">
              <a:rPr lang="ru-RU" smtClean="0"/>
              <a:t>7</a:t>
            </a:fld>
            <a:endParaRPr lang="ru-RU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Соционика в МГУ (о программе)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254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8575" y="1716088"/>
            <a:ext cx="9053513" cy="5145087"/>
            <a:chOff x="28575" y="1716088"/>
            <a:chExt cx="9053513" cy="5145087"/>
          </a:xfrm>
          <a:solidFill>
            <a:schemeClr val="bg2">
              <a:lumMod val="50000"/>
            </a:schemeClr>
          </a:solidFill>
        </p:grpSpPr>
        <p:sp>
          <p:nvSpPr>
            <p:cNvPr id="30" name="Шестиугольник 29"/>
            <p:cNvSpPr/>
            <p:nvPr/>
          </p:nvSpPr>
          <p:spPr>
            <a:xfrm rot="5400000">
              <a:off x="1727200" y="5086350"/>
              <a:ext cx="1890713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 rot="5400000">
              <a:off x="5461000" y="5057775"/>
              <a:ext cx="1890713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Шестиугольник 31"/>
            <p:cNvSpPr/>
            <p:nvPr/>
          </p:nvSpPr>
          <p:spPr>
            <a:xfrm rot="5400000">
              <a:off x="3578225" y="4989513"/>
              <a:ext cx="1890713" cy="1766887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Шестиугольник 32"/>
            <p:cNvSpPr/>
            <p:nvPr/>
          </p:nvSpPr>
          <p:spPr>
            <a:xfrm rot="5400000">
              <a:off x="7268369" y="5099844"/>
              <a:ext cx="1892300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Шестиугольник 33"/>
            <p:cNvSpPr/>
            <p:nvPr/>
          </p:nvSpPr>
          <p:spPr>
            <a:xfrm rot="5400000">
              <a:off x="-101599" y="5065712"/>
              <a:ext cx="1890712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Шестиугольник 4"/>
            <p:cNvSpPr/>
            <p:nvPr/>
          </p:nvSpPr>
          <p:spPr>
            <a:xfrm rot="5400000">
              <a:off x="1779588" y="1874838"/>
              <a:ext cx="1890712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 rot="5400000">
              <a:off x="6353175" y="3460750"/>
              <a:ext cx="1890713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Шестиугольник 8"/>
            <p:cNvSpPr/>
            <p:nvPr/>
          </p:nvSpPr>
          <p:spPr>
            <a:xfrm rot="5400000">
              <a:off x="5513388" y="1846263"/>
              <a:ext cx="1890712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 rot="5400000">
              <a:off x="3646488" y="1846263"/>
              <a:ext cx="1890712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 rot="5400000">
              <a:off x="2684462" y="3460751"/>
              <a:ext cx="1890713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Шестиугольник 13"/>
            <p:cNvSpPr/>
            <p:nvPr/>
          </p:nvSpPr>
          <p:spPr>
            <a:xfrm rot="5400000">
              <a:off x="849312" y="3460751"/>
              <a:ext cx="1890713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>
            <a:xfrm rot="5400000">
              <a:off x="7320757" y="1888331"/>
              <a:ext cx="1892300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Шестиугольник 27"/>
            <p:cNvSpPr/>
            <p:nvPr/>
          </p:nvSpPr>
          <p:spPr>
            <a:xfrm rot="5400000">
              <a:off x="4518025" y="3460750"/>
              <a:ext cx="1890713" cy="1630363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Шестиугольник 26"/>
            <p:cNvSpPr/>
            <p:nvPr/>
          </p:nvSpPr>
          <p:spPr>
            <a:xfrm rot="5400000">
              <a:off x="-87312" y="1887538"/>
              <a:ext cx="1890712" cy="1630362"/>
            </a:xfrm>
            <a:prstGeom prst="hexagon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7" name="Заголовок 1"/>
          <p:cNvSpPr>
            <a:spLocks noGrp="1"/>
          </p:cNvSpPr>
          <p:nvPr>
            <p:ph type="title"/>
          </p:nvPr>
        </p:nvSpPr>
        <p:spPr>
          <a:xfrm>
            <a:off x="417909" y="65320"/>
            <a:ext cx="8435181" cy="7279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Тематика  более 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1000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диссертаций, использующих  методы  соционики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Шестиугольник 4"/>
          <p:cNvSpPr/>
          <p:nvPr/>
        </p:nvSpPr>
        <p:spPr>
          <a:xfrm>
            <a:off x="5622925" y="2054225"/>
            <a:ext cx="1655763" cy="12128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лингвистика, филология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6" name="Шестиугольник 4"/>
          <p:cNvSpPr/>
          <p:nvPr/>
        </p:nvSpPr>
        <p:spPr>
          <a:xfrm>
            <a:off x="1884363" y="2055813"/>
            <a:ext cx="1655762" cy="12112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defRPr/>
            </a:pPr>
            <a:r>
              <a:rPr lang="ru-RU" dirty="0"/>
              <a:t>педагогика,</a:t>
            </a:r>
            <a:br>
              <a:rPr lang="ru-RU" dirty="0"/>
            </a:br>
            <a:r>
              <a:rPr lang="ru-RU" dirty="0"/>
              <a:t>воспитание,</a:t>
            </a:r>
            <a:br>
              <a:rPr lang="ru-RU" dirty="0"/>
            </a:br>
            <a:r>
              <a:rPr lang="ru-RU" dirty="0"/>
              <a:t>образование</a:t>
            </a:r>
          </a:p>
        </p:txBody>
      </p:sp>
      <p:sp>
        <p:nvSpPr>
          <p:cNvPr id="17" name="Шестиугольник 4"/>
          <p:cNvSpPr/>
          <p:nvPr/>
        </p:nvSpPr>
        <p:spPr>
          <a:xfrm>
            <a:off x="935038" y="3629025"/>
            <a:ext cx="1657350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defRPr/>
            </a:pPr>
            <a:r>
              <a:rPr lang="ru-RU" dirty="0"/>
              <a:t>социология,</a:t>
            </a:r>
            <a:br>
              <a:rPr lang="ru-RU" dirty="0"/>
            </a:br>
            <a:r>
              <a:rPr lang="ru-RU" dirty="0"/>
              <a:t>политология</a:t>
            </a:r>
          </a:p>
        </p:txBody>
      </p:sp>
      <p:sp>
        <p:nvSpPr>
          <p:cNvPr id="19" name="Шестиугольник 4"/>
          <p:cNvSpPr/>
          <p:nvPr/>
        </p:nvSpPr>
        <p:spPr>
          <a:xfrm>
            <a:off x="3759200" y="2047875"/>
            <a:ext cx="1655763" cy="12128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dirty="0"/>
              <a:t>экономика,</a:t>
            </a:r>
            <a:br>
              <a:rPr lang="ru-RU" dirty="0"/>
            </a:br>
            <a:r>
              <a:rPr lang="ru-RU" dirty="0"/>
              <a:t>управление, менеджмент и организация производства</a:t>
            </a:r>
          </a:p>
        </p:txBody>
      </p:sp>
      <p:sp>
        <p:nvSpPr>
          <p:cNvPr id="20" name="Шестиугольник 4"/>
          <p:cNvSpPr/>
          <p:nvPr/>
        </p:nvSpPr>
        <p:spPr>
          <a:xfrm>
            <a:off x="6434138" y="3722688"/>
            <a:ext cx="1657350" cy="12128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авиация,</a:t>
            </a:r>
            <a:br>
              <a:rPr lang="ru-RU" dirty="0"/>
            </a:br>
            <a:r>
              <a:rPr lang="ru-RU" dirty="0"/>
              <a:t>техника,</a:t>
            </a:r>
            <a:br>
              <a:rPr lang="ru-RU" dirty="0"/>
            </a:br>
            <a:r>
              <a:rPr lang="ru-RU" dirty="0"/>
              <a:t>космос</a:t>
            </a:r>
          </a:p>
        </p:txBody>
      </p:sp>
      <p:sp>
        <p:nvSpPr>
          <p:cNvPr id="21" name="Шестиугольник 4"/>
          <p:cNvSpPr/>
          <p:nvPr/>
        </p:nvSpPr>
        <p:spPr>
          <a:xfrm>
            <a:off x="1858963" y="5287963"/>
            <a:ext cx="1655762" cy="12112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неврология,</a:t>
            </a:r>
            <a:br>
              <a:rPr lang="ru-RU" dirty="0"/>
            </a:br>
            <a:r>
              <a:rPr lang="ru-RU" dirty="0"/>
              <a:t>физиология, психиатрия, медицина</a:t>
            </a:r>
          </a:p>
        </p:txBody>
      </p:sp>
      <p:sp>
        <p:nvSpPr>
          <p:cNvPr id="22" name="Шестиугольник 4"/>
          <p:cNvSpPr/>
          <p:nvPr/>
        </p:nvSpPr>
        <p:spPr>
          <a:xfrm>
            <a:off x="3571875" y="5207000"/>
            <a:ext cx="1935163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defRPr/>
            </a:pPr>
            <a:r>
              <a:rPr lang="ru-RU" spc="-80" dirty="0"/>
              <a:t>профориентация,</a:t>
            </a:r>
            <a:r>
              <a:rPr lang="ru-RU" spc="-70" dirty="0"/>
              <a:t/>
            </a:r>
            <a:br>
              <a:rPr lang="ru-RU" spc="-70" dirty="0"/>
            </a:br>
            <a:r>
              <a:rPr lang="ru-RU" spc="-70" dirty="0" err="1"/>
              <a:t>акмеология</a:t>
            </a:r>
            <a:endParaRPr lang="ru-RU" spc="-70" dirty="0"/>
          </a:p>
        </p:txBody>
      </p:sp>
      <p:sp>
        <p:nvSpPr>
          <p:cNvPr id="23" name="Шестиугольник 4"/>
          <p:cNvSpPr/>
          <p:nvPr/>
        </p:nvSpPr>
        <p:spPr>
          <a:xfrm>
            <a:off x="7375525" y="5414963"/>
            <a:ext cx="1655763" cy="11112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defRPr/>
            </a:pPr>
            <a:r>
              <a:rPr lang="ru-RU" dirty="0"/>
              <a:t>спорт, </a:t>
            </a:r>
            <a:br>
              <a:rPr lang="ru-RU" dirty="0"/>
            </a:br>
            <a:r>
              <a:rPr lang="ru-RU" dirty="0"/>
              <a:t>МЧС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4" name="Шестиугольник 4"/>
          <p:cNvSpPr/>
          <p:nvPr/>
        </p:nvSpPr>
        <p:spPr>
          <a:xfrm>
            <a:off x="5565775" y="5295900"/>
            <a:ext cx="1655763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defRPr/>
            </a:pPr>
            <a:r>
              <a:rPr lang="ru-RU" dirty="0"/>
              <a:t>вооруженные силы, МВД,</a:t>
            </a:r>
            <a:br>
              <a:rPr lang="ru-RU" dirty="0"/>
            </a:br>
            <a:r>
              <a:rPr lang="ru-RU" dirty="0"/>
              <a:t>юридические науки</a:t>
            </a:r>
          </a:p>
        </p:txBody>
      </p:sp>
      <p:sp>
        <p:nvSpPr>
          <p:cNvPr id="26" name="Шестиугольник 4"/>
          <p:cNvSpPr/>
          <p:nvPr/>
        </p:nvSpPr>
        <p:spPr>
          <a:xfrm>
            <a:off x="7424738" y="2085975"/>
            <a:ext cx="1657350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defRPr/>
            </a:pPr>
            <a:r>
              <a:rPr lang="ru-RU" dirty="0"/>
              <a:t>философия,</a:t>
            </a:r>
            <a:br>
              <a:rPr lang="ru-RU" dirty="0"/>
            </a:br>
            <a:r>
              <a:rPr lang="ru-RU" dirty="0"/>
              <a:t>антропология,</a:t>
            </a:r>
            <a:br>
              <a:rPr lang="ru-RU" dirty="0"/>
            </a:br>
            <a:r>
              <a:rPr lang="ru-RU" dirty="0"/>
              <a:t>история</a:t>
            </a:r>
          </a:p>
        </p:txBody>
      </p:sp>
      <p:sp>
        <p:nvSpPr>
          <p:cNvPr id="29" name="Шестиугольник 4"/>
          <p:cNvSpPr/>
          <p:nvPr/>
        </p:nvSpPr>
        <p:spPr>
          <a:xfrm>
            <a:off x="4635500" y="3668713"/>
            <a:ext cx="1655763" cy="12112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defRPr/>
            </a:pPr>
            <a:r>
              <a:rPr lang="ru-RU" dirty="0"/>
              <a:t>семейные отношения</a:t>
            </a:r>
          </a:p>
        </p:txBody>
      </p:sp>
      <p:sp>
        <p:nvSpPr>
          <p:cNvPr id="35" name="Шестиугольник 4"/>
          <p:cNvSpPr/>
          <p:nvPr/>
        </p:nvSpPr>
        <p:spPr>
          <a:xfrm>
            <a:off x="-165100" y="5267325"/>
            <a:ext cx="1935163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defRPr/>
            </a:pPr>
            <a:r>
              <a:rPr lang="ru-RU" sz="1600" spc="-50" dirty="0"/>
              <a:t>информационные системы</a:t>
            </a:r>
            <a:br>
              <a:rPr lang="ru-RU" sz="1600" spc="-50" dirty="0"/>
            </a:br>
            <a:r>
              <a:rPr lang="ru-RU" sz="1600" spc="-50" dirty="0"/>
              <a:t> и их защита</a:t>
            </a:r>
          </a:p>
        </p:txBody>
      </p:sp>
      <p:sp>
        <p:nvSpPr>
          <p:cNvPr id="18" name="Шестиугольник 4"/>
          <p:cNvSpPr/>
          <p:nvPr/>
        </p:nvSpPr>
        <p:spPr>
          <a:xfrm>
            <a:off x="15875" y="2247900"/>
            <a:ext cx="1655763" cy="12112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defRPr/>
            </a:pPr>
            <a:r>
              <a:rPr lang="ru-RU" dirty="0"/>
              <a:t>социальная психология,</a:t>
            </a:r>
          </a:p>
          <a:p>
            <a:pPr>
              <a:defRPr/>
            </a:pPr>
            <a:r>
              <a:rPr lang="ru-RU" dirty="0"/>
              <a:t>типология личности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6" name="Шестиугольник 4"/>
          <p:cNvSpPr/>
          <p:nvPr/>
        </p:nvSpPr>
        <p:spPr>
          <a:xfrm>
            <a:off x="2813050" y="3757613"/>
            <a:ext cx="1710531" cy="12112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>
              <a:defRPr/>
            </a:pPr>
            <a:r>
              <a:rPr lang="ru-RU" spc="-50" dirty="0"/>
              <a:t>культурология,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духовная культура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0271" name="TextBox 2"/>
          <p:cNvSpPr txBox="1">
            <a:spLocks noChangeArrowheads="1"/>
          </p:cNvSpPr>
          <p:nvPr/>
        </p:nvSpPr>
        <p:spPr bwMode="auto">
          <a:xfrm>
            <a:off x="234156" y="829113"/>
            <a:ext cx="8705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Украина, Россия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Казахстан, Армения, Азербайджан, Белоруссия, Болгария, Латвия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, Литва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96652"/>
            <a:ext cx="781236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700" dirty="0" smtClean="0">
                <a:latin typeface="Cambria" pitchFamily="18" charset="0"/>
                <a:cs typeface="Consolas" pitchFamily="49" charset="0"/>
              </a:rPr>
              <a:t>Диссертация Н.П. </a:t>
            </a:r>
            <a:r>
              <a:rPr lang="ru-RU" sz="2700" dirty="0" err="1" smtClean="0">
                <a:latin typeface="Cambria" pitchFamily="18" charset="0"/>
                <a:cs typeface="Consolas" pitchFamily="49" charset="0"/>
              </a:rPr>
              <a:t>Шаповаловой</a:t>
            </a:r>
            <a:r>
              <a:rPr lang="ru-RU" sz="2700" dirty="0" smtClean="0">
                <a:latin typeface="Cambria" pitchFamily="18" charset="0"/>
                <a:cs typeface="Consolas" pitchFamily="49" charset="0"/>
              </a:rPr>
              <a:t> «Педагогические </a:t>
            </a:r>
            <a:r>
              <a:rPr lang="ru-RU" sz="2700" dirty="0">
                <a:latin typeface="Cambria" pitchFamily="18" charset="0"/>
                <a:cs typeface="Consolas" pitchFamily="49" charset="0"/>
              </a:rPr>
              <a:t>условия профессионального роста студентов экономических специальностей высших учебных заведений в процессе </a:t>
            </a:r>
            <a:r>
              <a:rPr lang="ru-RU" sz="2700" dirty="0" smtClean="0">
                <a:latin typeface="Cambria" pitchFamily="18" charset="0"/>
                <a:cs typeface="Consolas" pitchFamily="49" charset="0"/>
              </a:rPr>
              <a:t>профессиональной </a:t>
            </a:r>
            <a:r>
              <a:rPr lang="ru-RU" sz="2700" dirty="0">
                <a:latin typeface="Cambria" pitchFamily="18" charset="0"/>
                <a:cs typeface="Consolas" pitchFamily="49" charset="0"/>
              </a:rPr>
              <a:t>подготовки</a:t>
            </a:r>
            <a:r>
              <a:rPr lang="ru-RU" sz="2700" dirty="0" smtClean="0">
                <a:latin typeface="Cambria" pitchFamily="18" charset="0"/>
                <a:cs typeface="Consolas" pitchFamily="49" charset="0"/>
              </a:rPr>
              <a:t>»</a:t>
            </a:r>
            <a:endParaRPr lang="ru-RU" sz="2700" dirty="0">
              <a:latin typeface="Cambria" pitchFamily="18" charset="0"/>
              <a:cs typeface="Consolas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23628" y="1457400"/>
            <a:ext cx="7560840" cy="54006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соискание ученой степени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кандидата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педагогических наук (доктора философии)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по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специальности 13.00.04 - теория и методика профессионального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образования.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Наталья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Петровна - участник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конференции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прошлого года и автор статьи в журнале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«Менеджмент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и кадры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...»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«Внедрение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соционического подхода является, на наш взгляд, жемчужиной работы, и характеризует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диссертантку как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смелого ученого, который ищет новые направления развития педагогической науки. Автор убедительно доказывает, что именно в плоскости соционического подхода находятся аспекты практической реализации личностно обучения - дифференциация 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индивидуализация» -</a:t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>отмечает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 своем отзыве официальный оппонент - доктор педагогических наук, профессор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Завалевский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Юрий Иванович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5757B-3622-4E90-A372-2C51DDA7D16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821" y="3680593"/>
            <a:ext cx="9416285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7983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2018BA"/>
    </a:dk2>
    <a:lt2>
      <a:srgbClr val="EEECE1"/>
    </a:lt2>
    <a:accent1>
      <a:srgbClr val="3700C0"/>
    </a:accent1>
    <a:accent2>
      <a:srgbClr val="F79646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2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3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2018BA"/>
    </a:dk2>
    <a:lt2>
      <a:srgbClr val="EEECE1"/>
    </a:lt2>
    <a:accent1>
      <a:srgbClr val="3700C0"/>
    </a:accent1>
    <a:accent2>
      <a:srgbClr val="F79646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2018BA"/>
    </a:dk2>
    <a:lt2>
      <a:srgbClr val="EEECE1"/>
    </a:lt2>
    <a:accent1>
      <a:srgbClr val="3700C0"/>
    </a:accent1>
    <a:accent2>
      <a:srgbClr val="F79646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9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3468</TotalTime>
  <Words>1189</Words>
  <Application>Microsoft Office PowerPoint</Application>
  <PresentationFormat>Экран (4:3)</PresentationFormat>
  <Paragraphs>102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Современное  развитие соционики</vt:lpstr>
      <vt:lpstr>Определение соционики</vt:lpstr>
      <vt:lpstr>Презентация PowerPoint</vt:lpstr>
      <vt:lpstr>Соционика в космонавтике</vt:lpstr>
      <vt:lpstr>Соционика преподается в более чем 200 университетах</vt:lpstr>
      <vt:lpstr>Соционика в МГУ</vt:lpstr>
      <vt:lpstr>Соционика в МГУ (о программе)</vt:lpstr>
      <vt:lpstr>Тематика  более  1000 диссертаций, использующих  методы  соционики</vt:lpstr>
      <vt:lpstr>Диссертация Н.П. Шаповаловой «Педагогические условия профессионального роста студентов экономических специальностей высших учебных заведений в процессе профессиональной подготовки»</vt:lpstr>
      <vt:lpstr>Из автореферата:</vt:lpstr>
      <vt:lpstr>Журналы МИС – </vt:lpstr>
      <vt:lpstr>Научно-практические журналы Международного института соционики</vt:lpstr>
      <vt:lpstr>SCIENCE INDEX и РИНЦ на elibrary.ru </vt:lpstr>
      <vt:lpstr>Презентация PowerPoint</vt:lpstr>
      <vt:lpstr>http://publishing.socionic.info/</vt:lpstr>
      <vt:lpstr>Соционика в библиотеке Стенфордского университета</vt:lpstr>
      <vt:lpstr>Журналы МИС в Index Copernicus</vt:lpstr>
      <vt:lpstr>Журналы МИС в Index Copernicus</vt:lpstr>
      <vt:lpstr>Соционика в Гугл Академии</vt:lpstr>
      <vt:lpstr>Презентация PowerPoint</vt:lpstr>
      <vt:lpstr>Магазин электронных журналов http://shop.socionic.info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современной научной и практической соционике</dc:title>
  <dc:creator>master</dc:creator>
  <cp:lastModifiedBy>Olga Karpenko</cp:lastModifiedBy>
  <cp:revision>164</cp:revision>
  <cp:lastPrinted>2012-09-19T18:11:02Z</cp:lastPrinted>
  <dcterms:created xsi:type="dcterms:W3CDTF">2009-09-26T20:57:56Z</dcterms:created>
  <dcterms:modified xsi:type="dcterms:W3CDTF">2018-09-13T11:16:41Z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