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8" r:id="rId1"/>
  </p:sldMasterIdLst>
  <p:notesMasterIdLst>
    <p:notesMasterId r:id="rId32"/>
  </p:notesMasterIdLst>
  <p:sldIdLst>
    <p:sldId id="259" r:id="rId2"/>
    <p:sldId id="260" r:id="rId3"/>
    <p:sldId id="261" r:id="rId4"/>
    <p:sldId id="268" r:id="rId5"/>
    <p:sldId id="279" r:id="rId6"/>
    <p:sldId id="280" r:id="rId7"/>
    <p:sldId id="315" r:id="rId8"/>
    <p:sldId id="287" r:id="rId9"/>
    <p:sldId id="291" r:id="rId10"/>
    <p:sldId id="292" r:id="rId11"/>
    <p:sldId id="293" r:id="rId12"/>
    <p:sldId id="294" r:id="rId13"/>
    <p:sldId id="295" r:id="rId14"/>
    <p:sldId id="298" r:id="rId15"/>
    <p:sldId id="299" r:id="rId16"/>
    <p:sldId id="300" r:id="rId17"/>
    <p:sldId id="301" r:id="rId18"/>
    <p:sldId id="302" r:id="rId19"/>
    <p:sldId id="303" r:id="rId20"/>
    <p:sldId id="304" r:id="rId21"/>
    <p:sldId id="305" r:id="rId22"/>
    <p:sldId id="306" r:id="rId23"/>
    <p:sldId id="308" r:id="rId24"/>
    <p:sldId id="309" r:id="rId25"/>
    <p:sldId id="310" r:id="rId26"/>
    <p:sldId id="311" r:id="rId27"/>
    <p:sldId id="312" r:id="rId28"/>
    <p:sldId id="313" r:id="rId29"/>
    <p:sldId id="314" r:id="rId30"/>
    <p:sldId id="267"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A945"/>
    <a:srgbClr val="7EAE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94539" autoAdjust="0"/>
  </p:normalViewPr>
  <p:slideViewPr>
    <p:cSldViewPr>
      <p:cViewPr>
        <p:scale>
          <a:sx n="107" d="100"/>
          <a:sy n="107" d="100"/>
        </p:scale>
        <p:origin x="-84" y="1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271291-510B-4B51-A589-094FA742D933}" type="datetimeFigureOut">
              <a:rPr lang="ru-RU" smtClean="0"/>
              <a:pPr/>
              <a:t>28.09.2017</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573611-0834-42DA-8950-E3B40CCCD354}" type="slidenum">
              <a:rPr lang="ru-RU" smtClean="0"/>
              <a:pPr/>
              <a:t>‹#›</a:t>
            </a:fld>
            <a:endParaRPr lang="ru-RU" dirty="0"/>
          </a:p>
        </p:txBody>
      </p:sp>
    </p:spTree>
    <p:extLst>
      <p:ext uri="{BB962C8B-B14F-4D97-AF65-F5344CB8AC3E}">
        <p14:creationId xmlns:p14="http://schemas.microsoft.com/office/powerpoint/2010/main" val="354908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2C441B7-CCA4-477D-8582-23836EAE0F6D}" type="slidenum">
              <a:rPr lang="ru-RU" smtClean="0"/>
              <a:pPr/>
              <a:t>2</a:t>
            </a:fld>
            <a:endParaRPr lang="ru-RU"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2C441B7-CCA4-477D-8582-23836EAE0F6D}" type="slidenum">
              <a:rPr lang="ru-RU" smtClean="0"/>
              <a:pPr/>
              <a:t>11</a:t>
            </a:fld>
            <a:endParaRPr lang="ru-RU"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2C441B7-CCA4-477D-8582-23836EAE0F6D}" type="slidenum">
              <a:rPr lang="ru-RU" smtClean="0"/>
              <a:pPr/>
              <a:t>12</a:t>
            </a:fld>
            <a:endParaRPr lang="ru-RU"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2C441B7-CCA4-477D-8582-23836EAE0F6D}" type="slidenum">
              <a:rPr lang="ru-RU" smtClean="0"/>
              <a:pPr/>
              <a:t>13</a:t>
            </a:fld>
            <a:endParaRPr lang="ru-RU"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2C441B7-CCA4-477D-8582-23836EAE0F6D}" type="slidenum">
              <a:rPr lang="ru-RU" smtClean="0"/>
              <a:pPr/>
              <a:t>14</a:t>
            </a:fld>
            <a:endParaRPr lang="ru-RU"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2C441B7-CCA4-477D-8582-23836EAE0F6D}" type="slidenum">
              <a:rPr lang="ru-RU" smtClean="0"/>
              <a:pPr/>
              <a:t>15</a:t>
            </a:fld>
            <a:endParaRPr lang="ru-RU"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2C441B7-CCA4-477D-8582-23836EAE0F6D}" type="slidenum">
              <a:rPr lang="ru-RU" smtClean="0"/>
              <a:pPr/>
              <a:t>16</a:t>
            </a:fld>
            <a:endParaRPr lang="ru-RU"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2C441B7-CCA4-477D-8582-23836EAE0F6D}" type="slidenum">
              <a:rPr lang="ru-RU" smtClean="0"/>
              <a:pPr/>
              <a:t>17</a:t>
            </a:fld>
            <a:endParaRPr lang="ru-RU"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2C441B7-CCA4-477D-8582-23836EAE0F6D}" type="slidenum">
              <a:rPr lang="ru-RU" smtClean="0"/>
              <a:pPr/>
              <a:t>18</a:t>
            </a:fld>
            <a:endParaRPr lang="ru-RU"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2C441B7-CCA4-477D-8582-23836EAE0F6D}" type="slidenum">
              <a:rPr lang="ru-RU" smtClean="0"/>
              <a:pPr/>
              <a:t>19</a:t>
            </a:fld>
            <a:endParaRPr lang="ru-RU"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2C441B7-CCA4-477D-8582-23836EAE0F6D}" type="slidenum">
              <a:rPr lang="ru-RU" smtClean="0"/>
              <a:pPr/>
              <a:t>20</a:t>
            </a:fld>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2C441B7-CCA4-477D-8582-23836EAE0F6D}" type="slidenum">
              <a:rPr lang="ru-RU" smtClean="0"/>
              <a:pPr/>
              <a:t>3</a:t>
            </a:fld>
            <a:endParaRPr lang="ru-RU"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2C441B7-CCA4-477D-8582-23836EAE0F6D}" type="slidenum">
              <a:rPr lang="ru-RU" smtClean="0"/>
              <a:pPr/>
              <a:t>21</a:t>
            </a:fld>
            <a:endParaRPr lang="ru-RU"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2C441B7-CCA4-477D-8582-23836EAE0F6D}" type="slidenum">
              <a:rPr lang="ru-RU" smtClean="0"/>
              <a:pPr/>
              <a:t>22</a:t>
            </a:fld>
            <a:endParaRPr lang="ru-RU"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2C441B7-CCA4-477D-8582-23836EAE0F6D}" type="slidenum">
              <a:rPr lang="ru-RU" smtClean="0"/>
              <a:pPr/>
              <a:t>23</a:t>
            </a:fld>
            <a:endParaRPr lang="ru-RU"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2C441B7-CCA4-477D-8582-23836EAE0F6D}" type="slidenum">
              <a:rPr lang="ru-RU" smtClean="0"/>
              <a:pPr/>
              <a:t>24</a:t>
            </a:fld>
            <a:endParaRPr lang="ru-RU"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2C441B7-CCA4-477D-8582-23836EAE0F6D}" type="slidenum">
              <a:rPr lang="ru-RU" smtClean="0"/>
              <a:pPr/>
              <a:t>25</a:t>
            </a:fld>
            <a:endParaRPr lang="ru-RU"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2C441B7-CCA4-477D-8582-23836EAE0F6D}" type="slidenum">
              <a:rPr lang="ru-RU" smtClean="0"/>
              <a:pPr/>
              <a:t>26</a:t>
            </a:fld>
            <a:endParaRPr lang="ru-RU"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2C441B7-CCA4-477D-8582-23836EAE0F6D}" type="slidenum">
              <a:rPr lang="ru-RU" smtClean="0"/>
              <a:pPr/>
              <a:t>27</a:t>
            </a:fld>
            <a:endParaRPr lang="ru-RU"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2C441B7-CCA4-477D-8582-23836EAE0F6D}" type="slidenum">
              <a:rPr lang="ru-RU" smtClean="0"/>
              <a:pPr/>
              <a:t>28</a:t>
            </a:fld>
            <a:endParaRPr lang="ru-RU"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2C441B7-CCA4-477D-8582-23836EAE0F6D}" type="slidenum">
              <a:rPr lang="ru-RU" smtClean="0"/>
              <a:pPr/>
              <a:t>29</a:t>
            </a:fld>
            <a:endParaRPr lang="ru-R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2C441B7-CCA4-477D-8582-23836EAE0F6D}" type="slidenum">
              <a:rPr lang="ru-RU" smtClean="0"/>
              <a:pPr/>
              <a:t>4</a:t>
            </a:fld>
            <a:endParaRPr lang="ru-R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2C441B7-CCA4-477D-8582-23836EAE0F6D}" type="slidenum">
              <a:rPr lang="ru-RU" smtClean="0"/>
              <a:pPr/>
              <a:t>5</a:t>
            </a:fld>
            <a:endParaRPr lang="ru-RU"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2C441B7-CCA4-477D-8582-23836EAE0F6D}" type="slidenum">
              <a:rPr lang="ru-RU" smtClean="0"/>
              <a:pPr/>
              <a:t>6</a:t>
            </a:fld>
            <a:endParaRPr lang="ru-RU"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2C441B7-CCA4-477D-8582-23836EAE0F6D}" type="slidenum">
              <a:rPr lang="ru-RU" smtClean="0"/>
              <a:pPr/>
              <a:t>7</a:t>
            </a:fld>
            <a:endParaRPr lang="ru-R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2C441B7-CCA4-477D-8582-23836EAE0F6D}" type="slidenum">
              <a:rPr lang="ru-RU" smtClean="0"/>
              <a:pPr/>
              <a:t>8</a:t>
            </a:fld>
            <a:endParaRPr lang="ru-RU"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2C441B7-CCA4-477D-8582-23836EAE0F6D}" type="slidenum">
              <a:rPr lang="ru-RU" smtClean="0"/>
              <a:pPr/>
              <a:t>9</a:t>
            </a:fld>
            <a:endParaRPr lang="ru-RU"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2C441B7-CCA4-477D-8582-23836EAE0F6D}" type="slidenum">
              <a:rPr lang="ru-RU" smtClean="0"/>
              <a:pPr/>
              <a:t>10</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CBF7663-34DB-48F5-B46A-09508F2CDAD0}" type="datetimeFigureOut">
              <a:rPr lang="ru-RU" smtClean="0"/>
              <a:pPr/>
              <a:t>28.09.2017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69172066-980D-4F60-B899-8D5778B01D65}" type="slidenum">
              <a:rPr lang="ru-RU" smtClean="0"/>
              <a:pPr/>
              <a:t>‹#›</a:t>
            </a:fld>
            <a:endParaRPr lang="ru-RU"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CBF7663-34DB-48F5-B46A-09508F2CDAD0}" type="datetimeFigureOut">
              <a:rPr lang="ru-RU" smtClean="0"/>
              <a:pPr/>
              <a:t>28.09.2017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69172066-980D-4F60-B899-8D5778B01D65}" type="slidenum">
              <a:rPr lang="ru-RU" smtClean="0"/>
              <a:pPr/>
              <a:t>‹#›</a:t>
            </a:fld>
            <a:endParaRPr lang="ru-RU"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CBF7663-34DB-48F5-B46A-09508F2CDAD0}" type="datetimeFigureOut">
              <a:rPr lang="ru-RU" smtClean="0"/>
              <a:pPr/>
              <a:t>28.09.2017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69172066-980D-4F60-B899-8D5778B01D65}" type="slidenum">
              <a:rPr lang="ru-RU" smtClean="0"/>
              <a:pPr/>
              <a:t>‹#›</a:t>
            </a:fld>
            <a:endParaRPr lang="ru-RU"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CBF7663-34DB-48F5-B46A-09508F2CDAD0}" type="datetimeFigureOut">
              <a:rPr lang="ru-RU" smtClean="0"/>
              <a:pPr/>
              <a:t>28.09.2017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69172066-980D-4F60-B899-8D5778B01D65}" type="slidenum">
              <a:rPr lang="ru-RU" smtClean="0"/>
              <a:pPr/>
              <a:t>‹#›</a:t>
            </a:fld>
            <a:endParaRPr lang="ru-RU"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CBF7663-34DB-48F5-B46A-09508F2CDAD0}" type="datetimeFigureOut">
              <a:rPr lang="ru-RU" smtClean="0"/>
              <a:pPr/>
              <a:t>28.09.2017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69172066-980D-4F60-B899-8D5778B01D65}" type="slidenum">
              <a:rPr lang="ru-RU" smtClean="0"/>
              <a:pPr/>
              <a:t>‹#›</a:t>
            </a:fld>
            <a:endParaRPr lang="ru-RU"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CBF7663-34DB-48F5-B46A-09508F2CDAD0}" type="datetimeFigureOut">
              <a:rPr lang="ru-RU" smtClean="0"/>
              <a:pPr/>
              <a:t>28.09.2017</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69172066-980D-4F60-B899-8D5778B01D65}" type="slidenum">
              <a:rPr lang="ru-RU" smtClean="0"/>
              <a:pPr/>
              <a:t>‹#›</a:t>
            </a:fld>
            <a:endParaRPr lang="ru-RU"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CBF7663-34DB-48F5-B46A-09508F2CDAD0}" type="datetimeFigureOut">
              <a:rPr lang="ru-RU" smtClean="0"/>
              <a:pPr/>
              <a:t>28.09.2017</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69172066-980D-4F60-B899-8D5778B01D65}" type="slidenum">
              <a:rPr lang="ru-RU" smtClean="0"/>
              <a:pPr/>
              <a:t>‹#›</a:t>
            </a:fld>
            <a:endParaRPr lang="ru-RU"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CBF7663-34DB-48F5-B46A-09508F2CDAD0}" type="datetimeFigureOut">
              <a:rPr lang="ru-RU" smtClean="0"/>
              <a:pPr/>
              <a:t>28.09.2017</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69172066-980D-4F60-B899-8D5778B01D65}" type="slidenum">
              <a:rPr lang="ru-RU" smtClean="0"/>
              <a:pPr/>
              <a:t>‹#›</a:t>
            </a:fld>
            <a:endParaRPr lang="ru-RU" dirty="0"/>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CBF7663-34DB-48F5-B46A-09508F2CDAD0}" type="datetimeFigureOut">
              <a:rPr lang="ru-RU" smtClean="0"/>
              <a:pPr/>
              <a:t>28.09.2017</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69172066-980D-4F60-B899-8D5778B01D65}" type="slidenum">
              <a:rPr lang="ru-RU" smtClean="0"/>
              <a:pPr/>
              <a:t>‹#›</a:t>
            </a:fld>
            <a:endParaRPr lang="ru-RU" dirty="0"/>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CBF7663-34DB-48F5-B46A-09508F2CDAD0}" type="datetimeFigureOut">
              <a:rPr lang="ru-RU" smtClean="0"/>
              <a:pPr/>
              <a:t>28.09.2017</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69172066-980D-4F60-B899-8D5778B01D65}" type="slidenum">
              <a:rPr lang="ru-RU" smtClean="0"/>
              <a:pPr/>
              <a:t>‹#›</a:t>
            </a:fld>
            <a:endParaRPr lang="ru-RU"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CBF7663-34DB-48F5-B46A-09508F2CDAD0}" type="datetimeFigureOut">
              <a:rPr lang="ru-RU" smtClean="0"/>
              <a:pPr/>
              <a:t>28.09.2017</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69172066-980D-4F60-B899-8D5778B01D65}" type="slidenum">
              <a:rPr lang="ru-RU" smtClean="0"/>
              <a:pPr/>
              <a:t>‹#›</a:t>
            </a:fld>
            <a:endParaRPr lang="ru-RU"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BF7663-34DB-48F5-B46A-09508F2CDAD0}" type="datetimeFigureOut">
              <a:rPr lang="ru-RU" smtClean="0"/>
              <a:pPr/>
              <a:t>28.09.2017</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172066-980D-4F60-B899-8D5778B01D65}"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ransition>
    <p:fad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463" y="104775"/>
            <a:ext cx="7585075" cy="440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Прямоугольник 9"/>
          <p:cNvSpPr/>
          <p:nvPr/>
        </p:nvSpPr>
        <p:spPr>
          <a:xfrm>
            <a:off x="-128702" y="4714884"/>
            <a:ext cx="9021182" cy="830997"/>
          </a:xfrm>
          <a:prstGeom prst="rect">
            <a:avLst/>
          </a:prstGeom>
          <a:noFill/>
        </p:spPr>
        <p:txBody>
          <a:bodyPr wrap="square" lIns="91440" tIns="45720" rIns="91440" bIns="45720">
            <a:spAutoFit/>
          </a:bodyPr>
          <a:lstStyle/>
          <a:p>
            <a:pPr algn="ctr"/>
            <a:r>
              <a:rPr lang="ru-RU" sz="4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rPr>
              <a:t>Об ИТИМе </a:t>
            </a:r>
            <a:r>
              <a:rPr lang="ru-RU"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английского</a:t>
            </a:r>
            <a:r>
              <a:rPr lang="ru-RU" sz="4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rPr>
              <a:t> </a:t>
            </a:r>
            <a:r>
              <a:rPr lang="ru-RU" sz="4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rPr>
              <a:t>н</a:t>
            </a:r>
            <a:r>
              <a:rPr lang="ru-RU" sz="4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rPr>
              <a:t>арода</a:t>
            </a:r>
            <a:endParaRPr lang="ru-RU" sz="4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57158" y="285728"/>
            <a:ext cx="8229600" cy="642942"/>
          </a:xfrm>
        </p:spPr>
        <p:style>
          <a:lnRef idx="1">
            <a:schemeClr val="dk1"/>
          </a:lnRef>
          <a:fillRef idx="2">
            <a:schemeClr val="dk1"/>
          </a:fillRef>
          <a:effectRef idx="1">
            <a:schemeClr val="dk1"/>
          </a:effectRef>
          <a:fontRef idx="minor">
            <a:schemeClr val="dk1"/>
          </a:fontRef>
        </p:style>
        <p:txBody>
          <a:bodyPr>
            <a:noAutofit/>
          </a:bodyPr>
          <a:lstStyle/>
          <a:p>
            <a:r>
              <a:rPr lang="ru-RU" sz="3200" dirty="0" smtClean="0"/>
              <a:t>Анализ ИТИМа Англии</a:t>
            </a:r>
            <a:endParaRPr lang="ru-RU" sz="3200" dirty="0"/>
          </a:p>
        </p:txBody>
      </p:sp>
      <p:sp>
        <p:nvSpPr>
          <p:cNvPr id="7" name="TextBox 6"/>
          <p:cNvSpPr txBox="1"/>
          <p:nvPr/>
        </p:nvSpPr>
        <p:spPr>
          <a:xfrm>
            <a:off x="395536" y="1484784"/>
            <a:ext cx="8208912" cy="429963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indent="450215" algn="just">
              <a:lnSpc>
                <a:spcPct val="115000"/>
              </a:lnSpc>
              <a:spcAft>
                <a:spcPts val="1000"/>
              </a:spcAft>
            </a:pPr>
            <a:r>
              <a:rPr lang="ru-RU" sz="1200" dirty="0">
                <a:latin typeface="Times New Roman"/>
                <a:ea typeface="Calibri"/>
                <a:cs typeface="Times New Roman"/>
              </a:rPr>
              <a:t>В сознании многих образ Англии связан с традициями и консерватизмом. Присущее англичанам стремление «законсервировать» окружающую реальность исходит из негибкости и страха по функции БИ, и говорит о ее маломерности. Это вынужденная мера, позволяющая обезопасить, оградить себя от происходящих перемен. И реализуется это стремление в том числе через аспекты многомерных функций — БС (красота и чистота природы, внешний вид) и ЧЛ (объекты, делание). </a:t>
            </a:r>
            <a:endParaRPr lang="en-US" sz="1400" dirty="0">
              <a:ea typeface="Calibri"/>
              <a:cs typeface="Times New Roman"/>
            </a:endParaRPr>
          </a:p>
          <a:p>
            <a:pPr marL="450215" marR="0" indent="450215" algn="just">
              <a:lnSpc>
                <a:spcPct val="115000"/>
              </a:lnSpc>
              <a:spcBef>
                <a:spcPts val="0"/>
              </a:spcBef>
              <a:spcAft>
                <a:spcPts val="1000"/>
              </a:spcAft>
            </a:pPr>
            <a:r>
              <a:rPr lang="ru-RU" sz="1200" i="1" dirty="0">
                <a:latin typeface="Times New Roman"/>
                <a:ea typeface="Calibri"/>
                <a:cs typeface="Times New Roman"/>
              </a:rPr>
              <a:t>«У англичан даже само слово «консерватор» наряду с негативным несет в себе и позитивный смысл: это не только противник перемен, но и тот, кто консервирует, то есть оберегает наследие прошлого. Среди превеликого множества различных добровольных обществ наибольшим уважением пользуются общества сторонников сохранения чего-то или противников разрушения чего-то. </a:t>
            </a:r>
            <a:endParaRPr lang="en-US" sz="1400" dirty="0">
              <a:ea typeface="Calibri"/>
              <a:cs typeface="Times New Roman"/>
            </a:endParaRPr>
          </a:p>
          <a:p>
            <a:pPr marL="450215" marR="0" indent="450215" algn="just">
              <a:lnSpc>
                <a:spcPct val="115000"/>
              </a:lnSpc>
              <a:spcBef>
                <a:spcPts val="0"/>
              </a:spcBef>
              <a:spcAft>
                <a:spcPts val="1000"/>
              </a:spcAft>
            </a:pPr>
            <a:r>
              <a:rPr lang="ru-RU" sz="1200" i="1" dirty="0">
                <a:latin typeface="Times New Roman"/>
                <a:ea typeface="Calibri"/>
                <a:cs typeface="Times New Roman"/>
              </a:rPr>
              <a:t>Английский консерватизм произрастает на почве уважения традиций. Именно они скрепляют брак настоящего с прошлым, столь присущий английскому образу жизни. Где еще питают такое пристрастие к старине — к вековым деревьям и дедовским креслам, старинным церемониям и костюмам? Трудно сказать, почему именно стражники в Тауэре одеты так же, как и во времена Тюдоров, почему студенты и профессора в Оксфорде носят мантии XVII века, а судьи и адвокаты-парики XVIII века?</a:t>
            </a:r>
            <a:endParaRPr lang="en-US" sz="1400" dirty="0">
              <a:ea typeface="Calibri"/>
              <a:cs typeface="Times New Roman"/>
            </a:endParaRPr>
          </a:p>
          <a:p>
            <a:pPr marL="450215" marR="0" indent="450215" algn="just">
              <a:lnSpc>
                <a:spcPct val="115000"/>
              </a:lnSpc>
              <a:spcBef>
                <a:spcPts val="0"/>
              </a:spcBef>
              <a:spcAft>
                <a:spcPts val="1000"/>
              </a:spcAft>
            </a:pPr>
            <a:r>
              <a:rPr lang="ru-RU" sz="1200" i="1" dirty="0">
                <a:latin typeface="Times New Roman"/>
                <a:ea typeface="Calibri"/>
                <a:cs typeface="Times New Roman"/>
              </a:rPr>
              <a:t>С архаичными предметами и явлениями в Англии можно встретиться всюду — даже там, где ей по праву принадлежит честь новатора и первооткрывателя. Другие страны, которые переняли и усовершенствовали английскую систему почтовой службы, давно уже снабдили письмоносцев более удобными сумками. А тут, можно сказать у истоков, в силу традиции сохранился мешок из дерюжной ткани».</a:t>
            </a:r>
            <a:endParaRPr lang="en-US" sz="1400" dirty="0">
              <a:ea typeface="Calibri"/>
              <a:cs typeface="Times New Roman"/>
            </a:endParaRPr>
          </a:p>
        </p:txBody>
      </p:sp>
    </p:spTree>
    <p:extLst>
      <p:ext uri="{BB962C8B-B14F-4D97-AF65-F5344CB8AC3E}">
        <p14:creationId xmlns:p14="http://schemas.microsoft.com/office/powerpoint/2010/main" val="324342414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57158" y="285728"/>
            <a:ext cx="8229600" cy="714380"/>
          </a:xfrm>
        </p:spPr>
        <p:style>
          <a:lnRef idx="1">
            <a:schemeClr val="dk1"/>
          </a:lnRef>
          <a:fillRef idx="2">
            <a:schemeClr val="dk1"/>
          </a:fillRef>
          <a:effectRef idx="1">
            <a:schemeClr val="dk1"/>
          </a:effectRef>
          <a:fontRef idx="minor">
            <a:schemeClr val="dk1"/>
          </a:fontRef>
        </p:style>
        <p:txBody>
          <a:bodyPr>
            <a:noAutofit/>
          </a:bodyPr>
          <a:lstStyle/>
          <a:p>
            <a:r>
              <a:rPr lang="ru-RU" sz="3200" b="1" dirty="0" smtClean="0"/>
              <a:t>Анализ ИТИМа Англии</a:t>
            </a:r>
            <a:endParaRPr lang="ru-RU" sz="3200" b="1" dirty="0"/>
          </a:p>
        </p:txBody>
      </p:sp>
      <p:sp>
        <p:nvSpPr>
          <p:cNvPr id="7" name="TextBox 6"/>
          <p:cNvSpPr txBox="1"/>
          <p:nvPr/>
        </p:nvSpPr>
        <p:spPr>
          <a:xfrm>
            <a:off x="323528" y="1196752"/>
            <a:ext cx="5256584" cy="533941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indent="450215" algn="just">
              <a:lnSpc>
                <a:spcPct val="115000"/>
              </a:lnSpc>
              <a:spcAft>
                <a:spcPts val="1000"/>
              </a:spcAft>
            </a:pPr>
            <a:r>
              <a:rPr lang="ru-RU" sz="1200" dirty="0">
                <a:latin typeface="Times New Roman"/>
                <a:ea typeface="Calibri"/>
                <a:cs typeface="Times New Roman"/>
              </a:rPr>
              <a:t>Неловкость и болезненность при знакомстве и установлении контактов, жесткий регламент общения, не предполагающий отступления ни на шаг от ритуала, – все это позволяет предположить маломерность функций БЭ и ЧИ. Разговоры о погоде являются своего рода спасательным кругом, помогающим избежать неловкости в общении (перевод управления в функцию БС):</a:t>
            </a:r>
            <a:endParaRPr lang="en-US" sz="1200" dirty="0">
              <a:ea typeface="Calibri"/>
              <a:cs typeface="Times New Roman"/>
            </a:endParaRPr>
          </a:p>
          <a:p>
            <a:pPr marL="450215" marR="0" indent="450215" algn="just">
              <a:lnSpc>
                <a:spcPct val="115000"/>
              </a:lnSpc>
              <a:spcBef>
                <a:spcPts val="0"/>
              </a:spcBef>
              <a:spcAft>
                <a:spcPts val="1000"/>
              </a:spcAft>
            </a:pPr>
            <a:r>
              <a:rPr lang="ru-RU" sz="1400" i="1" dirty="0">
                <a:latin typeface="Times New Roman"/>
                <a:ea typeface="Calibri"/>
                <a:cs typeface="Times New Roman"/>
              </a:rPr>
              <a:t>«Англичанин избегает раскрывать себя, и черта эта отражена в этике устного общения. Проявлять навязчивость, пытаясь разговориться с незнакомым человеком, по английским представлениям не только невежливо, но в определенных случаях даже преступно — за это могут привлечь к уголовной ответственности.</a:t>
            </a:r>
            <a:endParaRPr lang="en-US" sz="1600" dirty="0">
              <a:ea typeface="Calibri"/>
              <a:cs typeface="Times New Roman"/>
            </a:endParaRPr>
          </a:p>
          <a:p>
            <a:pPr marL="450215" marR="0" indent="450215" algn="just">
              <a:lnSpc>
                <a:spcPct val="115000"/>
              </a:lnSpc>
              <a:spcBef>
                <a:spcPts val="0"/>
              </a:spcBef>
              <a:spcAft>
                <a:spcPts val="1000"/>
              </a:spcAft>
            </a:pPr>
            <a:r>
              <a:rPr lang="ru-RU" sz="1400" i="1" dirty="0">
                <a:latin typeface="Times New Roman"/>
                <a:ea typeface="Calibri"/>
                <a:cs typeface="Times New Roman"/>
              </a:rPr>
              <a:t>Английские представления о подобающей форме беседы, пожалуй, лучше всего воплощены в разговорах о погоде. Английская погода не столь уж плоха, какой слывет. Однако она дает достаточно поводов поговорить о себе, ибо часто оставляет желать лучшего, а главное — постоянно меняется. Необходимо, однако, помнить, что разговор о погоде носит сугубо ритуальный характер, так что ни в коем случае не следует подвергать сомнению слова собеседника и тем более спорить с ним».</a:t>
            </a:r>
            <a:endParaRPr lang="en-US" sz="1600" dirty="0">
              <a:ea typeface="Calibri"/>
              <a:cs typeface="Times New Roman"/>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2741531"/>
            <a:ext cx="3210756" cy="2249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44256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57158" y="285728"/>
            <a:ext cx="8229600" cy="714380"/>
          </a:xfrm>
        </p:spPr>
        <p:style>
          <a:lnRef idx="1">
            <a:schemeClr val="dk1"/>
          </a:lnRef>
          <a:fillRef idx="2">
            <a:schemeClr val="dk1"/>
          </a:fillRef>
          <a:effectRef idx="1">
            <a:schemeClr val="dk1"/>
          </a:effectRef>
          <a:fontRef idx="minor">
            <a:schemeClr val="dk1"/>
          </a:fontRef>
        </p:style>
        <p:txBody>
          <a:bodyPr>
            <a:noAutofit/>
          </a:bodyPr>
          <a:lstStyle/>
          <a:p>
            <a:r>
              <a:rPr lang="ru-RU" sz="3200" b="1" dirty="0" smtClean="0"/>
              <a:t>Анализ ИТИМа Англии</a:t>
            </a:r>
            <a:endParaRPr lang="ru-RU" sz="3200" b="1" dirty="0"/>
          </a:p>
        </p:txBody>
      </p:sp>
      <p:sp>
        <p:nvSpPr>
          <p:cNvPr id="7" name="TextBox 6"/>
          <p:cNvSpPr txBox="1"/>
          <p:nvPr/>
        </p:nvSpPr>
        <p:spPr>
          <a:xfrm>
            <a:off x="467544" y="1124744"/>
            <a:ext cx="7786742" cy="2967928"/>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indent="450215" algn="just">
              <a:lnSpc>
                <a:spcPct val="115000"/>
              </a:lnSpc>
              <a:spcAft>
                <a:spcPts val="1000"/>
              </a:spcAft>
            </a:pPr>
            <a:r>
              <a:rPr lang="ru-RU" sz="1200" dirty="0">
                <a:latin typeface="Times New Roman"/>
                <a:ea typeface="Calibri"/>
                <a:cs typeface="Times New Roman"/>
              </a:rPr>
              <a:t>Такие нормы вежливости как необходимость поддерживать разговор с собеседником, идти на контакт, демонстрируя готовность общаться, отторгаются английским обществом. Отстаивается право на свободу от подобных условностей и контактов – одномерность функции БЭ в ИТИМе английского социума:</a:t>
            </a:r>
            <a:endParaRPr lang="en-US" sz="1200" dirty="0">
              <a:ea typeface="Calibri"/>
              <a:cs typeface="Times New Roman"/>
            </a:endParaRPr>
          </a:p>
          <a:p>
            <a:pPr marL="450215" marR="0" indent="450215" algn="just">
              <a:lnSpc>
                <a:spcPct val="115000"/>
              </a:lnSpc>
              <a:spcBef>
                <a:spcPts val="0"/>
              </a:spcBef>
              <a:spcAft>
                <a:spcPts val="1000"/>
              </a:spcAft>
            </a:pPr>
            <a:r>
              <a:rPr lang="ru-RU" sz="1200" i="1" dirty="0">
                <a:latin typeface="Times New Roman"/>
                <a:ea typeface="Calibri"/>
                <a:cs typeface="Times New Roman"/>
              </a:rPr>
              <a:t>«Английская улица не предназначена быть местом встреч, споров, свиданий или прогулок. Англичанин молчаливо шагает по своим делам, словно не замечая уличной толпы, не являясь ее частью. Никогда не увидишь, чтобы он обернулся, проводил кого-то взглядом. Отчасти потому, что незнакомцы не существуют для него, отчасти потому, что это было бы недопустимым вторжением в чужую частную жизнь. Считается, что улицы существуют не для человеческого общения, а для того, чтобы без помех добраться из одного места в другое. Поэтому попытка вступить в разговор с незнакомым человеком на улице, на взгляд англичанина, столь же неуместна и даже антиобщественна, как попытка завязать флирт с водительницей соседней автомашины на перекрестке перед светофором. Английская улица — это лишь русло, по которому протекает жизнь, ибо англичанин живет дома, а не на улице. Причем даже на людях он умудряется сохранять собственное одиночество и охранять одиночество других».</a:t>
            </a:r>
            <a:endParaRPr lang="en-US" sz="1200" dirty="0">
              <a:ea typeface="Calibri"/>
              <a:cs typeface="Times New Roman"/>
            </a:endParaRPr>
          </a:p>
        </p:txBody>
      </p:sp>
      <p:sp>
        <p:nvSpPr>
          <p:cNvPr id="6" name="TextBox 5"/>
          <p:cNvSpPr txBox="1"/>
          <p:nvPr/>
        </p:nvSpPr>
        <p:spPr>
          <a:xfrm>
            <a:off x="497135" y="4365104"/>
            <a:ext cx="7786742" cy="190609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indent="450215" algn="just">
              <a:lnSpc>
                <a:spcPct val="115000"/>
              </a:lnSpc>
              <a:spcAft>
                <a:spcPts val="1000"/>
              </a:spcAft>
            </a:pPr>
            <a:r>
              <a:rPr lang="ru-RU" sz="1200" dirty="0">
                <a:latin typeface="Times New Roman"/>
                <a:ea typeface="Calibri"/>
                <a:cs typeface="Times New Roman"/>
              </a:rPr>
              <a:t>Отказ от норм в функции БЭ проявляется и в поведении дома. Для англичанина дом – это то место, где он свободен от рамок и шаблонов предписанного </a:t>
            </a:r>
            <a:r>
              <a:rPr lang="ru-RU" sz="1200" dirty="0" smtClean="0">
                <a:latin typeface="Times New Roman"/>
                <a:ea typeface="Calibri"/>
                <a:cs typeface="Times New Roman"/>
              </a:rPr>
              <a:t>поведения. </a:t>
            </a:r>
            <a:r>
              <a:rPr lang="ru-RU" sz="1200" dirty="0">
                <a:latin typeface="Times New Roman"/>
                <a:ea typeface="Calibri"/>
                <a:cs typeface="Times New Roman"/>
              </a:rPr>
              <a:t>В японском обществе, с его нормативной БЭ, наоборот, дом – это то место, где нужно следовать правилам, догмам, традициям поведения: </a:t>
            </a:r>
            <a:endParaRPr lang="en-US" sz="1200" dirty="0">
              <a:ea typeface="Calibri"/>
              <a:cs typeface="Times New Roman"/>
            </a:endParaRPr>
          </a:p>
          <a:p>
            <a:pPr marL="450215" marR="0" indent="450215" algn="just">
              <a:lnSpc>
                <a:spcPct val="115000"/>
              </a:lnSpc>
              <a:spcBef>
                <a:spcPts val="0"/>
              </a:spcBef>
              <a:spcAft>
                <a:spcPts val="1000"/>
              </a:spcAft>
            </a:pPr>
            <a:r>
              <a:rPr lang="ru-RU" sz="1200" i="1" dirty="0">
                <a:latin typeface="Times New Roman"/>
                <a:ea typeface="Calibri"/>
                <a:cs typeface="Times New Roman"/>
              </a:rPr>
              <a:t>«Когда японец возвращается домой, то за порогом жилища вступает в силу традиционный домострой с его догмами предписанного поведения. Англичанин же за порогом своего жилища полностью освобождается не только от повседневных забот, но и от постороннего нажима. В этих стенах он волен вести себя как ему вздумается, допускать любые странности при единственном условии — что его эксцентричные выходки не будут причинять беспокойства соседям».</a:t>
            </a:r>
            <a:endParaRPr lang="en-US" sz="1200" dirty="0">
              <a:ea typeface="Calibri"/>
              <a:cs typeface="Times New Roman"/>
            </a:endParaRPr>
          </a:p>
        </p:txBody>
      </p:sp>
    </p:spTree>
    <p:extLst>
      <p:ext uri="{BB962C8B-B14F-4D97-AF65-F5344CB8AC3E}">
        <p14:creationId xmlns:p14="http://schemas.microsoft.com/office/powerpoint/2010/main" val="2084539077"/>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50043" y="260648"/>
            <a:ext cx="8229600" cy="714380"/>
          </a:xfrm>
        </p:spPr>
        <p:style>
          <a:lnRef idx="1">
            <a:schemeClr val="dk1"/>
          </a:lnRef>
          <a:fillRef idx="2">
            <a:schemeClr val="dk1"/>
          </a:fillRef>
          <a:effectRef idx="1">
            <a:schemeClr val="dk1"/>
          </a:effectRef>
          <a:fontRef idx="minor">
            <a:schemeClr val="dk1"/>
          </a:fontRef>
        </p:style>
        <p:txBody>
          <a:bodyPr>
            <a:noAutofit/>
          </a:bodyPr>
          <a:lstStyle/>
          <a:p>
            <a:r>
              <a:rPr lang="ru-RU" sz="3200" b="1" dirty="0" smtClean="0"/>
              <a:t>Анализ ИТИМа Англии</a:t>
            </a:r>
            <a:endParaRPr lang="ru-RU" sz="3200" b="1" dirty="0"/>
          </a:p>
        </p:txBody>
      </p:sp>
      <p:sp>
        <p:nvSpPr>
          <p:cNvPr id="7" name="TextBox 6"/>
          <p:cNvSpPr txBox="1"/>
          <p:nvPr/>
        </p:nvSpPr>
        <p:spPr>
          <a:xfrm>
            <a:off x="571472" y="1500174"/>
            <a:ext cx="5512696" cy="502086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indent="450215" algn="just">
              <a:lnSpc>
                <a:spcPct val="115000"/>
              </a:lnSpc>
              <a:spcAft>
                <a:spcPts val="1000"/>
              </a:spcAft>
            </a:pPr>
            <a:r>
              <a:rPr lang="ru-RU" sz="1200" dirty="0">
                <a:latin typeface="Times New Roman"/>
                <a:ea typeface="Calibri"/>
                <a:cs typeface="Times New Roman"/>
              </a:rPr>
              <a:t>Англичане предпочитают не показывать свою уязвимость, ранимость в отношениях, свойственную маломерной функции БЭ. Ссора, открытое проявление негативного отношения с близкими так же болезненны. Поэтому обиды затаиваются и переживаются глубоко в душе долгое время (способность длительное время испытывать негативное отношение является индикатором знака «минус» в функции БЭ):</a:t>
            </a:r>
            <a:endParaRPr lang="en-US" sz="1200" dirty="0">
              <a:ea typeface="Calibri"/>
              <a:cs typeface="Times New Roman"/>
            </a:endParaRPr>
          </a:p>
          <a:p>
            <a:pPr marL="450215" marR="0" indent="450215" algn="just">
              <a:lnSpc>
                <a:spcPct val="115000"/>
              </a:lnSpc>
              <a:spcBef>
                <a:spcPts val="0"/>
              </a:spcBef>
              <a:spcAft>
                <a:spcPts val="1000"/>
              </a:spcAft>
            </a:pPr>
            <a:r>
              <a:rPr lang="ru-RU" sz="1200" i="1" dirty="0">
                <a:latin typeface="Times New Roman"/>
                <a:ea typeface="Calibri"/>
                <a:cs typeface="Times New Roman"/>
              </a:rPr>
              <a:t>«Муж и жена здесь меньше вмешиваются в дела друг друга, чем это обычно свойственно супружеским парам в других странах. Внутрисемейную атмосферу отличает сдержанность как своего рода самооборона от чрезмерной фамильярности. Но если открытые проявления симпатий подавляются, то так же подавляются и знаки раздражения, обиды, гнева. В английских семьях почти не бывает шумных сцен, а стало быть, и демонстративных примирений. Там, где супружеская пара в другой стране предпочла бы добрую ссору, которая, подобно грозе, разрядила бы атмосферу и прояснила какие-то претензии или подозрения, англичане постараются как бы не замечать, игнорировать повод для размолвки. </a:t>
            </a:r>
            <a:endParaRPr lang="en-US" sz="1200" dirty="0">
              <a:ea typeface="Calibri"/>
              <a:cs typeface="Times New Roman"/>
            </a:endParaRPr>
          </a:p>
          <a:p>
            <a:pPr marL="450215" marR="0" indent="450215" algn="just">
              <a:lnSpc>
                <a:spcPct val="115000"/>
              </a:lnSpc>
              <a:spcBef>
                <a:spcPts val="0"/>
              </a:spcBef>
              <a:spcAft>
                <a:spcPts val="1000"/>
              </a:spcAft>
            </a:pPr>
            <a:r>
              <a:rPr lang="ru-RU" sz="1200" i="1" dirty="0">
                <a:latin typeface="Times New Roman"/>
                <a:ea typeface="Calibri"/>
                <a:cs typeface="Times New Roman"/>
              </a:rPr>
              <a:t>Англичане болезненно чувствительны к обиде, но эту черту они глубоко прячут от окружающих. Вместо того чтобы возмутиться, поднять шум, устроить сцену, они предпочтут затаить обиду в сердце. А поскольку не было ссоры — не может быть и примирения, так что разлад остается безмолвным, скрытым и бесконечным».</a:t>
            </a:r>
            <a:endParaRPr lang="en-US" sz="1200" dirty="0">
              <a:ea typeface="Calibri"/>
              <a:cs typeface="Times New Roman"/>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9065" y="3004898"/>
            <a:ext cx="2994935" cy="2011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690730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50043" y="260648"/>
            <a:ext cx="8229600" cy="714380"/>
          </a:xfrm>
        </p:spPr>
        <p:style>
          <a:lnRef idx="1">
            <a:schemeClr val="dk1"/>
          </a:lnRef>
          <a:fillRef idx="2">
            <a:schemeClr val="dk1"/>
          </a:fillRef>
          <a:effectRef idx="1">
            <a:schemeClr val="dk1"/>
          </a:effectRef>
          <a:fontRef idx="minor">
            <a:schemeClr val="dk1"/>
          </a:fontRef>
        </p:style>
        <p:txBody>
          <a:bodyPr>
            <a:noAutofit/>
          </a:bodyPr>
          <a:lstStyle/>
          <a:p>
            <a:r>
              <a:rPr lang="ru-RU" sz="3200" b="1" dirty="0" smtClean="0"/>
              <a:t>Анализ ИТИМа Англии</a:t>
            </a:r>
            <a:endParaRPr lang="ru-RU" sz="3200" b="1" dirty="0"/>
          </a:p>
        </p:txBody>
      </p:sp>
      <p:sp>
        <p:nvSpPr>
          <p:cNvPr id="7" name="TextBox 6"/>
          <p:cNvSpPr txBox="1"/>
          <p:nvPr/>
        </p:nvSpPr>
        <p:spPr>
          <a:xfrm>
            <a:off x="395536" y="1628800"/>
            <a:ext cx="5750771" cy="368921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indent="450215" algn="just">
              <a:lnSpc>
                <a:spcPct val="115000"/>
              </a:lnSpc>
              <a:spcAft>
                <a:spcPts val="1000"/>
              </a:spcAft>
            </a:pPr>
            <a:r>
              <a:rPr lang="ru-RU" sz="1400" dirty="0">
                <a:latin typeface="Times New Roman"/>
                <a:ea typeface="Calibri"/>
                <a:cs typeface="Times New Roman"/>
              </a:rPr>
              <a:t>Английская культура терпима и благосклонна к проявлениям человеческой индивидуальности, отличий и странностей — ценностная функция ЧИ:</a:t>
            </a:r>
            <a:endParaRPr lang="en-US" sz="1600" dirty="0">
              <a:ea typeface="Calibri"/>
              <a:cs typeface="Times New Roman"/>
            </a:endParaRPr>
          </a:p>
          <a:p>
            <a:pPr marL="450215" marR="0" indent="450215" algn="just">
              <a:lnSpc>
                <a:spcPct val="115000"/>
              </a:lnSpc>
              <a:spcBef>
                <a:spcPts val="0"/>
              </a:spcBef>
              <a:spcAft>
                <a:spcPts val="1000"/>
              </a:spcAft>
            </a:pPr>
            <a:r>
              <a:rPr lang="ru-RU" sz="1400" i="1" dirty="0">
                <a:latin typeface="Times New Roman"/>
                <a:ea typeface="Calibri"/>
                <a:cs typeface="Times New Roman"/>
              </a:rPr>
              <a:t>«Чудаков в Англии действительно немало. Причем, попав в эту страну, отмечаешь не только самые неожиданные формы чудачества, но и терпимость, с которой окружающие относятся к эксцентрикам. Важно, однако, понять, что английский эксцентрик — это не мятежник, а именно безвредный чудак. Англичане исходят из того, что все живые существа — люди, растения, животные — не только принадлежат к разным видам, но и внутри каждого вида отличаются друг от друга индивидуально, в этом смысле природа не знает равенства. Причем только свободное естественное развитие способно наиболее полно выявить черты индивидуального своеобразия».</a:t>
            </a:r>
            <a:endParaRPr lang="en-US" sz="1600" dirty="0">
              <a:ea typeface="Calibri"/>
              <a:cs typeface="Times New Roman"/>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2097644"/>
            <a:ext cx="2788516" cy="2801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85314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50043" y="260648"/>
            <a:ext cx="8229600" cy="714380"/>
          </a:xfrm>
        </p:spPr>
        <p:style>
          <a:lnRef idx="1">
            <a:schemeClr val="dk1"/>
          </a:lnRef>
          <a:fillRef idx="2">
            <a:schemeClr val="dk1"/>
          </a:fillRef>
          <a:effectRef idx="1">
            <a:schemeClr val="dk1"/>
          </a:effectRef>
          <a:fontRef idx="minor">
            <a:schemeClr val="dk1"/>
          </a:fontRef>
        </p:style>
        <p:txBody>
          <a:bodyPr>
            <a:noAutofit/>
          </a:bodyPr>
          <a:lstStyle/>
          <a:p>
            <a:r>
              <a:rPr lang="ru-RU" sz="3200" b="1" dirty="0" smtClean="0"/>
              <a:t>Анализ ИТИМа Англии</a:t>
            </a:r>
            <a:endParaRPr lang="ru-RU" sz="3200" b="1" dirty="0"/>
          </a:p>
        </p:txBody>
      </p:sp>
      <p:sp>
        <p:nvSpPr>
          <p:cNvPr id="7" name="TextBox 6"/>
          <p:cNvSpPr txBox="1"/>
          <p:nvPr/>
        </p:nvSpPr>
        <p:spPr>
          <a:xfrm>
            <a:off x="571472" y="1500174"/>
            <a:ext cx="6016752" cy="438376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indent="450215" algn="just">
              <a:lnSpc>
                <a:spcPct val="115000"/>
              </a:lnSpc>
              <a:spcAft>
                <a:spcPts val="1000"/>
              </a:spcAft>
            </a:pPr>
            <a:r>
              <a:rPr lang="ru-RU" sz="1200" dirty="0">
                <a:latin typeface="Times New Roman"/>
                <a:ea typeface="Calibri"/>
                <a:cs typeface="Times New Roman"/>
              </a:rPr>
              <a:t>Замкнутость, изолированность в рамках своей культуры, привычного понимания жизни указывает на витальность функции ЧИ. А страх, настороженность перед всем непонятным, неизвестным, отличающимся — на УЭ маломерной функции в ЧИ:</a:t>
            </a:r>
            <a:endParaRPr lang="en-US" sz="1200" dirty="0">
              <a:ea typeface="Calibri"/>
              <a:cs typeface="Times New Roman"/>
            </a:endParaRPr>
          </a:p>
          <a:p>
            <a:pPr marL="450215" marR="0" indent="450215" algn="just">
              <a:lnSpc>
                <a:spcPct val="115000"/>
              </a:lnSpc>
              <a:spcBef>
                <a:spcPts val="0"/>
              </a:spcBef>
              <a:spcAft>
                <a:spcPts val="1000"/>
              </a:spcAft>
            </a:pPr>
            <a:r>
              <a:rPr lang="ru-RU" sz="1200" i="1" dirty="0">
                <a:latin typeface="Times New Roman"/>
                <a:ea typeface="Calibri"/>
                <a:cs typeface="Times New Roman"/>
              </a:rPr>
              <a:t>«Англичанин чувствует себя островитянином как географически, так и психологически. Дувр в его представлении отделен от Кале не только морским проливом, но и неким психологическим барьером, за которым лежит совершенно иной мир. Если немцу или французу, шведу или итальянцу привычно считать свою родину одной из многих стран Европы, то англичанину свойственно инстинктивно противопоставлять Англию континенту. Все другие европейские страны и народы представляются ему чем-то отдельным, не включающим его. О поездке на континент англичанин говорит почти так же, как американец о поездке в Европу.</a:t>
            </a:r>
            <a:endParaRPr lang="en-US" sz="1200" dirty="0">
              <a:ea typeface="Calibri"/>
              <a:cs typeface="Times New Roman"/>
            </a:endParaRPr>
          </a:p>
          <a:p>
            <a:pPr marL="450215" marR="0" indent="450215" algn="just">
              <a:lnSpc>
                <a:spcPct val="115000"/>
              </a:lnSpc>
              <a:spcBef>
                <a:spcPts val="0"/>
              </a:spcBef>
              <a:spcAft>
                <a:spcPts val="1000"/>
              </a:spcAft>
            </a:pPr>
            <a:r>
              <a:rPr lang="ru-RU" sz="1200" i="1" dirty="0">
                <a:latin typeface="Times New Roman"/>
                <a:ea typeface="Calibri"/>
                <a:cs typeface="Times New Roman"/>
              </a:rPr>
              <a:t>Известный заголовок лондонской газеты «Туман над Ла-Маншем. Континент изолирован» — это пусть курьезное, но разительное воплощение островной психологии. Ла-Манш для англичанина все равно что крепостной ров для обитателя средневекового замка. За этой водной преградой лежит чуждый, неведомый мир. Путешественника там ожидают приключения и трудности (континентальный завтрак!), после которых особенно приятно испытать радость возвращения к нормальной и привычной жизни внутри крепости».</a:t>
            </a:r>
            <a:endParaRPr lang="en-US" sz="1200" dirty="0">
              <a:ea typeface="Calibri"/>
              <a:cs typeface="Times New Roman"/>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79" y="2358227"/>
            <a:ext cx="1803795" cy="2667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196595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50043" y="260648"/>
            <a:ext cx="8229600" cy="714380"/>
          </a:xfrm>
        </p:spPr>
        <p:style>
          <a:lnRef idx="1">
            <a:schemeClr val="dk1"/>
          </a:lnRef>
          <a:fillRef idx="2">
            <a:schemeClr val="dk1"/>
          </a:fillRef>
          <a:effectRef idx="1">
            <a:schemeClr val="dk1"/>
          </a:effectRef>
          <a:fontRef idx="minor">
            <a:schemeClr val="dk1"/>
          </a:fontRef>
        </p:style>
        <p:txBody>
          <a:bodyPr>
            <a:noAutofit/>
          </a:bodyPr>
          <a:lstStyle/>
          <a:p>
            <a:r>
              <a:rPr lang="ru-RU" sz="3200" b="1" dirty="0" smtClean="0"/>
              <a:t>Анализ ИТИМа Англии</a:t>
            </a:r>
            <a:endParaRPr lang="ru-RU" sz="3200" b="1"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6167" y="2422026"/>
            <a:ext cx="4064891" cy="2426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23528" y="1124744"/>
            <a:ext cx="4536504" cy="502086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indent="450215" algn="just">
              <a:lnSpc>
                <a:spcPct val="115000"/>
              </a:lnSpc>
              <a:spcAft>
                <a:spcPts val="1000"/>
              </a:spcAft>
            </a:pPr>
            <a:r>
              <a:rPr lang="ru-RU" sz="1200" dirty="0">
                <a:latin typeface="Times New Roman"/>
                <a:ea typeface="Calibri"/>
                <a:cs typeface="Times New Roman"/>
              </a:rPr>
              <a:t>Законы как устои, как продолжение обычаев и традиций — витальная привычность по функции БЛ. Порядок, правила соблюдаются потому, что так удобно самому человеку (индивидуальность функции БЛ):</a:t>
            </a:r>
            <a:endParaRPr lang="en-US" sz="1200" dirty="0">
              <a:ea typeface="Calibri"/>
              <a:cs typeface="Times New Roman"/>
            </a:endParaRPr>
          </a:p>
          <a:p>
            <a:pPr marL="450215" marR="0" indent="450215" algn="just">
              <a:lnSpc>
                <a:spcPct val="115000"/>
              </a:lnSpc>
              <a:spcBef>
                <a:spcPts val="0"/>
              </a:spcBef>
              <a:spcAft>
                <a:spcPts val="1000"/>
              </a:spcAft>
            </a:pPr>
            <a:r>
              <a:rPr lang="ru-RU" sz="1200" i="1" dirty="0">
                <a:latin typeface="Times New Roman"/>
                <a:ea typeface="Calibri"/>
                <a:cs typeface="Times New Roman"/>
              </a:rPr>
              <a:t>«В Англии законы почти всегда являются отростками обычаев и традиций. Те самые нравы и обычаи, из которых сложились законы, создали и тех, кто должен им подчиняться; так что люди воспринимают законы как привычные, разношенные домашние туфли.</a:t>
            </a:r>
            <a:r>
              <a:rPr lang="ru-RU" sz="1200" dirty="0">
                <a:latin typeface="Times New Roman"/>
                <a:ea typeface="Calibri"/>
                <a:cs typeface="Times New Roman"/>
              </a:rPr>
              <a:t> </a:t>
            </a:r>
            <a:endParaRPr lang="en-US" sz="1200" dirty="0">
              <a:ea typeface="Calibri"/>
              <a:cs typeface="Times New Roman"/>
            </a:endParaRPr>
          </a:p>
          <a:p>
            <a:pPr marL="450215" marR="0" indent="450215" algn="just">
              <a:lnSpc>
                <a:spcPct val="115000"/>
              </a:lnSpc>
              <a:spcBef>
                <a:spcPts val="0"/>
              </a:spcBef>
              <a:spcAft>
                <a:spcPts val="1000"/>
              </a:spcAft>
            </a:pPr>
            <a:r>
              <a:rPr lang="ru-RU" sz="1200" i="1" dirty="0">
                <a:latin typeface="Times New Roman"/>
                <a:ea typeface="Calibri"/>
                <a:cs typeface="Times New Roman"/>
              </a:rPr>
              <a:t>Англичанин не только законопослушен. Он с уважением относится к закону. Он соблюдает те или иные правила не ради блюстителей порядка и не потому, что иначе может подвергнуться наказанию. Он поступает так, будучи убежденным, что от этого выигрывает как он сам, так и окружающие. Самая наглядная иллюстрация этого — уличное движение в Лондоне. Кроме автоматических светофоров и белых полос на асфальте, его вроде бы никто не регулирует. Полицейских-регулировщиков практически нет. Случаи, когда патруль остановит водителя за нарушение правил, бывают крайне редко. И тем не менее на улицах Лондона царит образцовый порядок».</a:t>
            </a:r>
            <a:endParaRPr lang="en-US" sz="1200" dirty="0">
              <a:ea typeface="Calibri"/>
              <a:cs typeface="Times New Roman"/>
            </a:endParaRPr>
          </a:p>
        </p:txBody>
      </p:sp>
    </p:spTree>
    <p:extLst>
      <p:ext uri="{BB962C8B-B14F-4D97-AF65-F5344CB8AC3E}">
        <p14:creationId xmlns:p14="http://schemas.microsoft.com/office/powerpoint/2010/main" val="1270045992"/>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50043" y="260648"/>
            <a:ext cx="8229600" cy="714380"/>
          </a:xfrm>
        </p:spPr>
        <p:style>
          <a:lnRef idx="1">
            <a:schemeClr val="dk1"/>
          </a:lnRef>
          <a:fillRef idx="2">
            <a:schemeClr val="dk1"/>
          </a:fillRef>
          <a:effectRef idx="1">
            <a:schemeClr val="dk1"/>
          </a:effectRef>
          <a:fontRef idx="minor">
            <a:schemeClr val="dk1"/>
          </a:fontRef>
        </p:style>
        <p:txBody>
          <a:bodyPr>
            <a:noAutofit/>
          </a:bodyPr>
          <a:lstStyle/>
          <a:p>
            <a:r>
              <a:rPr lang="ru-RU" sz="3200" b="1" dirty="0" smtClean="0"/>
              <a:t>Анализ ИТИМа Англии</a:t>
            </a:r>
            <a:endParaRPr lang="ru-RU" sz="3200" b="1" dirty="0"/>
          </a:p>
        </p:txBody>
      </p:sp>
      <p:sp>
        <p:nvSpPr>
          <p:cNvPr id="7" name="TextBox 6"/>
          <p:cNvSpPr txBox="1"/>
          <p:nvPr/>
        </p:nvSpPr>
        <p:spPr>
          <a:xfrm>
            <a:off x="571472" y="1500174"/>
            <a:ext cx="7786742" cy="160633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indent="450215" algn="just">
              <a:lnSpc>
                <a:spcPct val="115000"/>
              </a:lnSpc>
              <a:spcAft>
                <a:spcPts val="1000"/>
              </a:spcAft>
            </a:pPr>
            <a:r>
              <a:rPr lang="ru-RU" sz="1400" dirty="0">
                <a:latin typeface="Times New Roman"/>
                <a:ea typeface="Calibri"/>
                <a:cs typeface="Times New Roman"/>
              </a:rPr>
              <a:t>Уверенность в своих правах и требованиях — УЭ многомерной функции в БЛ и ЧС:</a:t>
            </a:r>
            <a:endParaRPr lang="en-US" sz="1400" dirty="0">
              <a:ea typeface="Calibri"/>
              <a:cs typeface="Times New Roman"/>
            </a:endParaRPr>
          </a:p>
          <a:p>
            <a:pPr marL="450215" marR="0" indent="450215" algn="just">
              <a:lnSpc>
                <a:spcPct val="115000"/>
              </a:lnSpc>
              <a:spcBef>
                <a:spcPts val="0"/>
              </a:spcBef>
              <a:spcAft>
                <a:spcPts val="1000"/>
              </a:spcAft>
            </a:pPr>
            <a:r>
              <a:rPr lang="ru-RU" sz="1400" i="1" dirty="0">
                <a:latin typeface="Times New Roman"/>
                <a:ea typeface="Calibri"/>
                <a:cs typeface="Times New Roman"/>
              </a:rPr>
              <a:t>«Не дай бог англичанину почувствовать себя как-то ущемленным в том, что он считает не привилегией, а правом. В первом случае он готов корректно просить. Во втором он тут же превращается в гневного требователя, прямо-таки в разъяренного кабана».</a:t>
            </a:r>
            <a:endParaRPr lang="en-US" sz="1400" dirty="0">
              <a:ea typeface="Calibri"/>
              <a:cs typeface="Times New Roman"/>
            </a:endParaRPr>
          </a:p>
          <a:p>
            <a:pPr indent="450215" algn="just">
              <a:lnSpc>
                <a:spcPct val="115000"/>
              </a:lnSpc>
              <a:spcAft>
                <a:spcPts val="1000"/>
              </a:spcAft>
            </a:pPr>
            <a:endParaRPr lang="en-US" sz="1600" dirty="0">
              <a:ea typeface="Calibri"/>
              <a:cs typeface="Times New Roman"/>
            </a:endParaRP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3100" y="4739471"/>
            <a:ext cx="2120900" cy="2071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71472" y="3429000"/>
            <a:ext cx="6736832" cy="145937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indent="450215" algn="just">
              <a:lnSpc>
                <a:spcPct val="115000"/>
              </a:lnSpc>
              <a:spcAft>
                <a:spcPts val="1000"/>
              </a:spcAft>
            </a:pPr>
            <a:r>
              <a:rPr lang="ru-RU" sz="1400" dirty="0">
                <a:latin typeface="Times New Roman"/>
                <a:ea typeface="Calibri"/>
                <a:cs typeface="Times New Roman"/>
              </a:rPr>
              <a:t>Витальное обособление своих прав в девизе:</a:t>
            </a:r>
            <a:endParaRPr lang="en-US" sz="1400" dirty="0">
              <a:ea typeface="Calibri"/>
              <a:cs typeface="Times New Roman"/>
            </a:endParaRPr>
          </a:p>
          <a:p>
            <a:pPr marL="450215" marR="0" indent="450215" algn="just">
              <a:lnSpc>
                <a:spcPct val="115000"/>
              </a:lnSpc>
              <a:spcBef>
                <a:spcPts val="0"/>
              </a:spcBef>
              <a:spcAft>
                <a:spcPts val="1000"/>
              </a:spcAft>
            </a:pPr>
            <a:r>
              <a:rPr lang="ru-RU" sz="1400" i="1" dirty="0">
                <a:latin typeface="Times New Roman"/>
                <a:ea typeface="Calibri"/>
                <a:cs typeface="Times New Roman"/>
              </a:rPr>
              <a:t>«Понятие правил и понятие прав англичане воспринимают как некое органическое, нерасторжимое целое. «Бог и мое право» — гласит девиз на британском государственном гербе (по давней традиции он до сих пор пишется по-французски, на языке Вильгельма Завоевателя)».</a:t>
            </a:r>
            <a:endParaRPr lang="en-US" sz="1400" dirty="0">
              <a:ea typeface="Calibri"/>
              <a:cs typeface="Times New Roman"/>
            </a:endParaRPr>
          </a:p>
        </p:txBody>
      </p:sp>
    </p:spTree>
    <p:extLst>
      <p:ext uri="{BB962C8B-B14F-4D97-AF65-F5344CB8AC3E}">
        <p14:creationId xmlns:p14="http://schemas.microsoft.com/office/powerpoint/2010/main" val="2617729788"/>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50043" y="260648"/>
            <a:ext cx="8229600" cy="714380"/>
          </a:xfrm>
        </p:spPr>
        <p:style>
          <a:lnRef idx="1">
            <a:schemeClr val="dk1"/>
          </a:lnRef>
          <a:fillRef idx="2">
            <a:schemeClr val="dk1"/>
          </a:fillRef>
          <a:effectRef idx="1">
            <a:schemeClr val="dk1"/>
          </a:effectRef>
          <a:fontRef idx="minor">
            <a:schemeClr val="dk1"/>
          </a:fontRef>
        </p:style>
        <p:txBody>
          <a:bodyPr>
            <a:noAutofit/>
          </a:bodyPr>
          <a:lstStyle/>
          <a:p>
            <a:r>
              <a:rPr lang="ru-RU" sz="3200" b="1" dirty="0" smtClean="0"/>
              <a:t>Анализ ИТИМа Англии</a:t>
            </a:r>
            <a:endParaRPr lang="ru-RU" sz="3200" b="1" dirty="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4149080"/>
            <a:ext cx="3363316" cy="2541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71472" y="1196752"/>
            <a:ext cx="7786742" cy="267143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indent="450215" algn="just">
              <a:lnSpc>
                <a:spcPct val="115000"/>
              </a:lnSpc>
              <a:spcAft>
                <a:spcPts val="1000"/>
              </a:spcAft>
            </a:pPr>
            <a:r>
              <a:rPr lang="ru-RU" sz="1200" dirty="0">
                <a:latin typeface="Times New Roman"/>
                <a:ea typeface="Calibri"/>
                <a:cs typeface="Times New Roman"/>
              </a:rPr>
              <a:t>Изолированность частной жизни, пространства, круга общения является следствием витальной отгороженности по функциям ЧС и БЭ. Недопустимость вторжения в чужие границы — знак «плюс» в функции ЧС: </a:t>
            </a:r>
            <a:endParaRPr lang="en-US" sz="1200" dirty="0">
              <a:ea typeface="Calibri"/>
              <a:cs typeface="Times New Roman"/>
            </a:endParaRPr>
          </a:p>
          <a:p>
            <a:pPr marL="450215" marR="0" indent="450215" algn="just">
              <a:lnSpc>
                <a:spcPct val="115000"/>
              </a:lnSpc>
              <a:spcBef>
                <a:spcPts val="0"/>
              </a:spcBef>
              <a:spcAft>
                <a:spcPts val="1000"/>
              </a:spcAft>
            </a:pPr>
            <a:r>
              <a:rPr lang="ru-RU" sz="1200" i="1" dirty="0">
                <a:latin typeface="Times New Roman"/>
                <a:ea typeface="Calibri"/>
                <a:cs typeface="Times New Roman"/>
              </a:rPr>
              <a:t> «Действительно, Англия — это царство частной жизни, гербом которого могло бы стать изображение изгороди и девиз: «Мой дом — моя крепость». Хотя каждый иностранец многократно слышал эту фразу еще до приезда в Англию, он убеждается, что подлинный смысл ее очень емок и понимается за рубежом далеко не полностью.</a:t>
            </a:r>
            <a:endParaRPr lang="en-US" sz="1200" dirty="0">
              <a:ea typeface="Calibri"/>
              <a:cs typeface="Times New Roman"/>
            </a:endParaRPr>
          </a:p>
          <a:p>
            <a:pPr marL="450215" marR="0" indent="450215" algn="just">
              <a:lnSpc>
                <a:spcPct val="115000"/>
              </a:lnSpc>
              <a:spcBef>
                <a:spcPts val="0"/>
              </a:spcBef>
              <a:spcAft>
                <a:spcPts val="1000"/>
              </a:spcAft>
            </a:pPr>
            <a:r>
              <a:rPr lang="ru-RU" sz="1200" i="1" dirty="0">
                <a:latin typeface="Times New Roman"/>
                <a:ea typeface="Calibri"/>
                <a:cs typeface="Times New Roman"/>
              </a:rPr>
              <a:t>Англичанин подсознательно стремится отгородить свою частную жизнь от внешнего мира. И порог его дома служит в этом смысле заветной чертой. «Мы любим быть сами по себе» — гласит излюбленная фраза. Какие бы отношения ни сложились между соседями, каждый из них строго держится своей стороны изгороди. Даже если смежные участки не разгорожены, граница их все равно соблюдается словно глухая стена».</a:t>
            </a:r>
            <a:endParaRPr lang="en-US" sz="1200" dirty="0">
              <a:ea typeface="Calibri"/>
              <a:cs typeface="Times New Roman"/>
            </a:endParaRPr>
          </a:p>
        </p:txBody>
      </p:sp>
    </p:spTree>
    <p:extLst>
      <p:ext uri="{BB962C8B-B14F-4D97-AF65-F5344CB8AC3E}">
        <p14:creationId xmlns:p14="http://schemas.microsoft.com/office/powerpoint/2010/main" val="1935805925"/>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50043" y="260648"/>
            <a:ext cx="8229600" cy="714380"/>
          </a:xfrm>
        </p:spPr>
        <p:style>
          <a:lnRef idx="1">
            <a:schemeClr val="dk1"/>
          </a:lnRef>
          <a:fillRef idx="2">
            <a:schemeClr val="dk1"/>
          </a:fillRef>
          <a:effectRef idx="1">
            <a:schemeClr val="dk1"/>
          </a:effectRef>
          <a:fontRef idx="minor">
            <a:schemeClr val="dk1"/>
          </a:fontRef>
        </p:style>
        <p:txBody>
          <a:bodyPr>
            <a:noAutofit/>
          </a:bodyPr>
          <a:lstStyle/>
          <a:p>
            <a:r>
              <a:rPr lang="ru-RU" sz="3200" b="1" dirty="0" smtClean="0"/>
              <a:t>Анализ ИТИМа Англии</a:t>
            </a:r>
            <a:endParaRPr lang="ru-RU" sz="3200" b="1" dirty="0"/>
          </a:p>
        </p:txBody>
      </p:sp>
      <p:sp>
        <p:nvSpPr>
          <p:cNvPr id="7" name="TextBox 6"/>
          <p:cNvSpPr txBox="1"/>
          <p:nvPr/>
        </p:nvSpPr>
        <p:spPr>
          <a:xfrm>
            <a:off x="395536" y="1196752"/>
            <a:ext cx="5878017" cy="5551776"/>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indent="450215" algn="just">
              <a:lnSpc>
                <a:spcPct val="115000"/>
              </a:lnSpc>
              <a:spcAft>
                <a:spcPts val="1000"/>
              </a:spcAft>
            </a:pPr>
            <a:r>
              <a:rPr lang="ru-RU" sz="1400" dirty="0">
                <a:latin typeface="Times New Roman"/>
                <a:ea typeface="Calibri"/>
                <a:cs typeface="Times New Roman"/>
              </a:rPr>
              <a:t>Можно предположить блок функций ЧС и БЛ, а также неценностность и возможный знак плюс функции ЧС: полицейский рассматривается как страж, оберегающий, защищающий закон ненасильственными методами. Неприятие ЧС-ных атрибутов принуждения, насилия, вторжения в чужие границы, таких как пистолет и наручники. Подобная атрибутика не восхищает (в отличие от американцев с ценностной функцией –ЧС), а воспринимается как оружие репрессий, насилия над людьми:</a:t>
            </a:r>
            <a:endParaRPr lang="en-US" sz="1400" dirty="0">
              <a:ea typeface="Calibri"/>
              <a:cs typeface="Times New Roman"/>
            </a:endParaRPr>
          </a:p>
          <a:p>
            <a:pPr marL="450215" marR="0" indent="450215" algn="just">
              <a:lnSpc>
                <a:spcPct val="115000"/>
              </a:lnSpc>
              <a:spcBef>
                <a:spcPts val="0"/>
              </a:spcBef>
              <a:spcAft>
                <a:spcPts val="1000"/>
              </a:spcAft>
            </a:pPr>
            <a:r>
              <a:rPr lang="ru-RU" sz="1400" i="1" dirty="0">
                <a:latin typeface="Times New Roman"/>
                <a:ea typeface="Calibri"/>
                <a:cs typeface="Times New Roman"/>
              </a:rPr>
              <a:t>«Поскольку законопослушность почитается как добродетель, полицейский, как страж закона, служит для англичан фигурой, вызывающей скорее уважение, чем неприязнь. Величественно-неторопливый, доброжелательно-корректный и безоружный лондонский бобби — до чего же он не похож на лихого шерифа из американских вестернов, на прототип, из которого вырос быстрый, пружинистый нью-йоркский коп с пистолетом наготове и наручниками на поясе!</a:t>
            </a:r>
            <a:endParaRPr lang="en-US" sz="1400" dirty="0">
              <a:ea typeface="Calibri"/>
              <a:cs typeface="Times New Roman"/>
            </a:endParaRPr>
          </a:p>
          <a:p>
            <a:pPr marL="450215" marR="0" indent="450215" algn="just">
              <a:lnSpc>
                <a:spcPct val="115000"/>
              </a:lnSpc>
              <a:spcBef>
                <a:spcPts val="0"/>
              </a:spcBef>
              <a:spcAft>
                <a:spcPts val="1000"/>
              </a:spcAft>
            </a:pPr>
            <a:r>
              <a:rPr lang="ru-RU" sz="1400" i="1" dirty="0">
                <a:latin typeface="Times New Roman"/>
                <a:ea typeface="Calibri"/>
                <a:cs typeface="Times New Roman"/>
              </a:rPr>
              <a:t>Всеобщее уважение к бобби, который доныне остается невооруженным, не имеет параллели ни за Атлантикой, ни за Ла-Маншем, ни даже за Ирландским морем. Королевская полиция Ольстера воспринимается населением уже не как страж закона и порядка, а как оружие репрессий».</a:t>
            </a:r>
            <a:endParaRPr lang="en-US" sz="1400" dirty="0">
              <a:ea typeface="Calibri"/>
              <a:cs typeface="Times New Roman"/>
            </a:endParaRP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2149741"/>
            <a:ext cx="2400826" cy="3645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67146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50043" y="332656"/>
            <a:ext cx="8229600" cy="1000132"/>
          </a:xfrm>
        </p:spPr>
        <p:style>
          <a:lnRef idx="1">
            <a:schemeClr val="dk1"/>
          </a:lnRef>
          <a:fillRef idx="2">
            <a:schemeClr val="dk1"/>
          </a:fillRef>
          <a:effectRef idx="1">
            <a:schemeClr val="dk1"/>
          </a:effectRef>
          <a:fontRef idx="minor">
            <a:schemeClr val="dk1"/>
          </a:fontRef>
        </p:style>
        <p:txBody>
          <a:bodyPr>
            <a:noAutofit/>
          </a:bodyPr>
          <a:lstStyle/>
          <a:p>
            <a:r>
              <a:rPr lang="ru-RU" dirty="0" smtClean="0"/>
              <a:t>О методике определения ИТИМа</a:t>
            </a:r>
            <a:endParaRPr lang="ru-RU" sz="3200" dirty="0"/>
          </a:p>
        </p:txBody>
      </p:sp>
      <p:sp>
        <p:nvSpPr>
          <p:cNvPr id="7" name="TextBox 6"/>
          <p:cNvSpPr txBox="1"/>
          <p:nvPr/>
        </p:nvSpPr>
        <p:spPr>
          <a:xfrm>
            <a:off x="323528" y="1643050"/>
            <a:ext cx="8072494" cy="359636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indent="450215" algn="just">
              <a:lnSpc>
                <a:spcPct val="115000"/>
              </a:lnSpc>
            </a:pPr>
            <a:r>
              <a:rPr lang="ru-RU" dirty="0">
                <a:latin typeface="Times New Roman"/>
                <a:ea typeface="Calibri"/>
                <a:cs typeface="Times New Roman"/>
              </a:rPr>
              <a:t>Данная работа </a:t>
            </a:r>
            <a:r>
              <a:rPr lang="ru-RU" dirty="0" smtClean="0">
                <a:latin typeface="Times New Roman"/>
                <a:ea typeface="Calibri"/>
                <a:cs typeface="Times New Roman"/>
              </a:rPr>
              <a:t>состоит из </a:t>
            </a:r>
            <a:r>
              <a:rPr lang="ru-RU" dirty="0">
                <a:latin typeface="Times New Roman"/>
                <a:ea typeface="Calibri"/>
                <a:cs typeface="Times New Roman"/>
              </a:rPr>
              <a:t>двух частей. В первой из них мы анализируем ИТИМ английского народа на основании наблюдений, сделанных Всеволодом Овчинниковым и опубликованных в его книге «Корни дуба</a:t>
            </a:r>
            <a:r>
              <a:rPr lang="ru-RU" dirty="0" smtClean="0">
                <a:latin typeface="Times New Roman"/>
                <a:ea typeface="Calibri"/>
                <a:cs typeface="Times New Roman"/>
              </a:rPr>
              <a:t>». </a:t>
            </a:r>
            <a:r>
              <a:rPr lang="ru-RU" dirty="0">
                <a:latin typeface="Times New Roman"/>
                <a:ea typeface="Calibri"/>
                <a:cs typeface="Times New Roman"/>
              </a:rPr>
              <a:t>Вторая часть статьи содержит соционический анализ английского юмора. </a:t>
            </a:r>
            <a:endParaRPr lang="ru-RU" dirty="0" smtClean="0">
              <a:latin typeface="Times New Roman"/>
              <a:ea typeface="Calibri"/>
              <a:cs typeface="Times New Roman"/>
            </a:endParaRPr>
          </a:p>
          <a:p>
            <a:pPr indent="450215" algn="just">
              <a:lnSpc>
                <a:spcPct val="115000"/>
              </a:lnSpc>
            </a:pPr>
            <a:endParaRPr lang="en-US" dirty="0">
              <a:ea typeface="Calibri"/>
              <a:cs typeface="Times New Roman"/>
            </a:endParaRPr>
          </a:p>
          <a:p>
            <a:pPr indent="450215" algn="just">
              <a:lnSpc>
                <a:spcPct val="115000"/>
              </a:lnSpc>
            </a:pPr>
            <a:r>
              <a:rPr lang="ru-RU" dirty="0">
                <a:latin typeface="Times New Roman"/>
                <a:ea typeface="Calibri"/>
                <a:cs typeface="Times New Roman"/>
              </a:rPr>
              <a:t>  </a:t>
            </a:r>
            <a:r>
              <a:rPr lang="ru-RU" dirty="0" smtClean="0">
                <a:latin typeface="Times New Roman"/>
                <a:ea typeface="Calibri"/>
                <a:cs typeface="Times New Roman"/>
              </a:rPr>
              <a:t>Соционический </a:t>
            </a:r>
            <a:r>
              <a:rPr lang="ru-RU" dirty="0">
                <a:latin typeface="Times New Roman"/>
                <a:ea typeface="Calibri"/>
                <a:cs typeface="Times New Roman"/>
              </a:rPr>
              <a:t>анализ национального юмора для определения ИТИМа народа используется нами впервые. Мы предполагаем, что юмор имеет соционическую подоплеку, ведь та или иная информация не случайно кажется нам смешной, реакция на нее отражает закономерности нашего информационного метаболизма. А значит, национальный юмор может отражать особенности обработки информации, присущие ИТИМу народа.</a:t>
            </a:r>
            <a:endParaRPr lang="en-US" sz="2000" dirty="0">
              <a:ea typeface="Calibri"/>
              <a:cs typeface="Times New Roman"/>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50043" y="260648"/>
            <a:ext cx="8229600" cy="714380"/>
          </a:xfrm>
        </p:spPr>
        <p:style>
          <a:lnRef idx="1">
            <a:schemeClr val="dk1"/>
          </a:lnRef>
          <a:fillRef idx="2">
            <a:schemeClr val="dk1"/>
          </a:fillRef>
          <a:effectRef idx="1">
            <a:schemeClr val="dk1"/>
          </a:effectRef>
          <a:fontRef idx="minor">
            <a:schemeClr val="dk1"/>
          </a:fontRef>
        </p:style>
        <p:txBody>
          <a:bodyPr>
            <a:noAutofit/>
          </a:bodyPr>
          <a:lstStyle/>
          <a:p>
            <a:r>
              <a:rPr lang="ru-RU" sz="3200" b="1" dirty="0" smtClean="0"/>
              <a:t>Анализ ИТИМа Англии</a:t>
            </a:r>
            <a:endParaRPr lang="ru-RU" sz="3200" b="1" dirty="0"/>
          </a:p>
        </p:txBody>
      </p:sp>
      <p:sp>
        <p:nvSpPr>
          <p:cNvPr id="7" name="TextBox 6"/>
          <p:cNvSpPr txBox="1"/>
          <p:nvPr/>
        </p:nvSpPr>
        <p:spPr>
          <a:xfrm>
            <a:off x="571472" y="1500174"/>
            <a:ext cx="7786742" cy="4346831"/>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nSpc>
                <a:spcPct val="115000"/>
              </a:lnSpc>
              <a:spcBef>
                <a:spcPts val="1000"/>
              </a:spcBef>
            </a:pPr>
            <a:r>
              <a:rPr lang="ru-RU" sz="1600" b="1" dirty="0">
                <a:solidFill>
                  <a:srgbClr val="4F81BD"/>
                </a:solidFill>
                <a:latin typeface="Cambria"/>
                <a:ea typeface="Times New Roman"/>
              </a:rPr>
              <a:t>Выводы по наблюдениям за жизнью английского народа</a:t>
            </a:r>
            <a:endParaRPr lang="en-US" sz="1600" b="1" dirty="0">
              <a:solidFill>
                <a:srgbClr val="4F81BD"/>
              </a:solidFill>
              <a:latin typeface="Cambria"/>
              <a:ea typeface="Times New Roman"/>
            </a:endParaRPr>
          </a:p>
          <a:p>
            <a:pPr marL="342900" marR="0" lvl="0" indent="-342900">
              <a:lnSpc>
                <a:spcPct val="115000"/>
              </a:lnSpc>
              <a:spcBef>
                <a:spcPts val="0"/>
              </a:spcBef>
              <a:spcAft>
                <a:spcPts val="1000"/>
              </a:spcAft>
              <a:buFont typeface="+mj-lt"/>
              <a:buAutoNum type="arabicPeriod"/>
            </a:pPr>
            <a:r>
              <a:rPr lang="ru-RU" sz="1200" dirty="0" smtClean="0">
                <a:latin typeface="Times New Roman"/>
                <a:ea typeface="Calibri"/>
                <a:cs typeface="Times New Roman"/>
              </a:rPr>
              <a:t>В </a:t>
            </a:r>
            <a:r>
              <a:rPr lang="ru-RU" sz="1200" dirty="0">
                <a:latin typeface="Times New Roman"/>
                <a:ea typeface="Calibri"/>
                <a:cs typeface="Times New Roman"/>
              </a:rPr>
              <a:t>функции ЧЛ выявлена ценностность, многомерность, возможный параметр времени, ментальность, знак плюс. Находится в блоке с функцией БС.</a:t>
            </a:r>
            <a:endParaRPr lang="en-US" sz="1400" dirty="0">
              <a:ea typeface="Calibri"/>
              <a:cs typeface="Times New Roman"/>
            </a:endParaRPr>
          </a:p>
          <a:p>
            <a:pPr marL="342900" marR="0" lvl="0" indent="-342900">
              <a:lnSpc>
                <a:spcPct val="115000"/>
              </a:lnSpc>
              <a:spcBef>
                <a:spcPts val="0"/>
              </a:spcBef>
              <a:spcAft>
                <a:spcPts val="1000"/>
              </a:spcAft>
              <a:buFont typeface="+mj-lt"/>
              <a:buAutoNum type="arabicPeriod"/>
            </a:pPr>
            <a:r>
              <a:rPr lang="ru-RU" sz="1200" dirty="0">
                <a:latin typeface="Times New Roman"/>
                <a:ea typeface="Calibri"/>
                <a:cs typeface="Times New Roman"/>
              </a:rPr>
              <a:t>Функция БС ценностная, обладает знаком «минус» и находится в блоке с функцией ЧЛ.</a:t>
            </a:r>
            <a:endParaRPr lang="en-US" sz="1400" dirty="0">
              <a:ea typeface="Calibri"/>
              <a:cs typeface="Times New Roman"/>
            </a:endParaRPr>
          </a:p>
          <a:p>
            <a:pPr marL="342900" marR="0" lvl="0" indent="-342900">
              <a:lnSpc>
                <a:spcPct val="115000"/>
              </a:lnSpc>
              <a:spcBef>
                <a:spcPts val="0"/>
              </a:spcBef>
              <a:spcAft>
                <a:spcPts val="1000"/>
              </a:spcAft>
              <a:buFont typeface="+mj-lt"/>
              <a:buAutoNum type="arabicPeriod"/>
            </a:pPr>
            <a:r>
              <a:rPr lang="ru-RU" sz="1200" dirty="0">
                <a:latin typeface="Times New Roman"/>
                <a:ea typeface="Calibri"/>
                <a:cs typeface="Times New Roman"/>
              </a:rPr>
              <a:t>Функция ЧЭ неценностная, выявлена маломерность и возможная нормативность.</a:t>
            </a:r>
            <a:endParaRPr lang="en-US" sz="1400" dirty="0">
              <a:ea typeface="Calibri"/>
              <a:cs typeface="Times New Roman"/>
            </a:endParaRPr>
          </a:p>
          <a:p>
            <a:pPr marL="342900" marR="0" lvl="0" indent="-342900">
              <a:lnSpc>
                <a:spcPct val="115000"/>
              </a:lnSpc>
              <a:spcBef>
                <a:spcPts val="0"/>
              </a:spcBef>
              <a:spcAft>
                <a:spcPts val="1000"/>
              </a:spcAft>
              <a:buFont typeface="+mj-lt"/>
              <a:buAutoNum type="arabicPeriod"/>
            </a:pPr>
            <a:r>
              <a:rPr lang="ru-RU" sz="1200" dirty="0">
                <a:latin typeface="Times New Roman"/>
                <a:ea typeface="Calibri"/>
                <a:cs typeface="Times New Roman"/>
              </a:rPr>
              <a:t>Функция БИ маломерная, прослеживается опора на опыт, фиксация, стремление сохранять неизменность положения, страх его изменить, присущие одномерной функции. </a:t>
            </a:r>
            <a:endParaRPr lang="en-US" sz="1400" dirty="0">
              <a:ea typeface="Calibri"/>
              <a:cs typeface="Times New Roman"/>
            </a:endParaRPr>
          </a:p>
          <a:p>
            <a:pPr marL="342900" marR="0" lvl="0" indent="-342900">
              <a:lnSpc>
                <a:spcPct val="115000"/>
              </a:lnSpc>
              <a:spcBef>
                <a:spcPts val="0"/>
              </a:spcBef>
              <a:spcAft>
                <a:spcPts val="1000"/>
              </a:spcAft>
              <a:buFont typeface="+mj-lt"/>
              <a:buAutoNum type="arabicPeriod"/>
            </a:pPr>
            <a:r>
              <a:rPr lang="ru-RU" sz="1200" dirty="0">
                <a:latin typeface="Times New Roman"/>
                <a:ea typeface="Calibri"/>
                <a:cs typeface="Times New Roman"/>
              </a:rPr>
              <a:t>Функция БЭ ценностная, одномерная, витальная. Есть указания на знак «минус» и блок с функцией ЧИ. Наблюдаются переводы в многомерные функции Эго (ЧЛ, БС) и Ида (БЛ, ЧС).</a:t>
            </a:r>
            <a:endParaRPr lang="en-US" sz="1400" dirty="0">
              <a:ea typeface="Calibri"/>
              <a:cs typeface="Times New Roman"/>
            </a:endParaRPr>
          </a:p>
          <a:p>
            <a:pPr marL="342900" marR="0" lvl="0" indent="-342900">
              <a:lnSpc>
                <a:spcPct val="115000"/>
              </a:lnSpc>
              <a:spcBef>
                <a:spcPts val="0"/>
              </a:spcBef>
              <a:spcAft>
                <a:spcPts val="1000"/>
              </a:spcAft>
              <a:buFont typeface="+mj-lt"/>
              <a:buAutoNum type="arabicPeriod"/>
            </a:pPr>
            <a:r>
              <a:rPr lang="ru-RU" sz="1200" dirty="0">
                <a:latin typeface="Times New Roman"/>
                <a:ea typeface="Calibri"/>
                <a:cs typeface="Times New Roman"/>
              </a:rPr>
              <a:t>Функция ЧИ ценностная, маломерная, есть указания на возможную нормативность. Выявлены индикаторы витального положения функции.</a:t>
            </a:r>
            <a:endParaRPr lang="en-US" sz="1400" dirty="0">
              <a:ea typeface="Calibri"/>
              <a:cs typeface="Times New Roman"/>
            </a:endParaRPr>
          </a:p>
          <a:p>
            <a:pPr marL="342900" marR="0" lvl="0" indent="-342900">
              <a:lnSpc>
                <a:spcPct val="115000"/>
              </a:lnSpc>
              <a:spcBef>
                <a:spcPts val="0"/>
              </a:spcBef>
              <a:spcAft>
                <a:spcPts val="1000"/>
              </a:spcAft>
              <a:buFont typeface="+mj-lt"/>
              <a:buAutoNum type="arabicPeriod"/>
            </a:pPr>
            <a:r>
              <a:rPr lang="ru-RU" sz="1200" dirty="0">
                <a:latin typeface="Times New Roman"/>
                <a:ea typeface="Calibri"/>
                <a:cs typeface="Times New Roman"/>
              </a:rPr>
              <a:t>Функция БЛ неценностная, выявлены нормы, управляющие эмоции многомерной функции, индикаторы витальности и блока с функцией ЧС. Наблюдаются переводы управления в ценностные блоки Эго и Суперид.</a:t>
            </a:r>
            <a:endParaRPr lang="en-US" sz="1400" dirty="0">
              <a:ea typeface="Calibri"/>
              <a:cs typeface="Times New Roman"/>
            </a:endParaRPr>
          </a:p>
          <a:p>
            <a:pPr marL="342900" marR="0" lvl="0" indent="-342900">
              <a:lnSpc>
                <a:spcPct val="115000"/>
              </a:lnSpc>
              <a:spcBef>
                <a:spcPts val="0"/>
              </a:spcBef>
              <a:spcAft>
                <a:spcPts val="1000"/>
              </a:spcAft>
              <a:buFont typeface="+mj-lt"/>
              <a:buAutoNum type="arabicPeriod"/>
            </a:pPr>
            <a:r>
              <a:rPr lang="ru-RU" sz="1200" dirty="0">
                <a:latin typeface="Times New Roman"/>
                <a:ea typeface="Calibri"/>
                <a:cs typeface="Times New Roman"/>
              </a:rPr>
              <a:t>Функция ЧС неценностная, витальная, имеет знак «плюс», находится в блоке с функцией БЛ.</a:t>
            </a:r>
            <a:endParaRPr lang="en-US" sz="1400" dirty="0">
              <a:ea typeface="Calibri"/>
              <a:cs typeface="Times New Roman"/>
            </a:endParaRPr>
          </a:p>
          <a:p>
            <a:r>
              <a:rPr lang="ru-RU" sz="1200" dirty="0">
                <a:latin typeface="Times New Roman"/>
                <a:ea typeface="Calibri"/>
              </a:rPr>
              <a:t>Найденные параметры функций ИТИМа Англии соответствуют модели </a:t>
            </a:r>
            <a:r>
              <a:rPr lang="ru-RU" sz="1200" b="1" dirty="0">
                <a:latin typeface="Times New Roman"/>
                <a:ea typeface="Calibri"/>
              </a:rPr>
              <a:t>ЛСЭ</a:t>
            </a:r>
            <a:r>
              <a:rPr lang="ru-RU" sz="1200" dirty="0">
                <a:latin typeface="Times New Roman"/>
                <a:ea typeface="Calibri"/>
              </a:rPr>
              <a:t> (логико-сенсорного экстраверта). </a:t>
            </a:r>
            <a:endParaRPr lang="en-US" sz="1200" dirty="0">
              <a:ea typeface="Calibri"/>
              <a:cs typeface="Times New Roman"/>
            </a:endParaRPr>
          </a:p>
        </p:txBody>
      </p:sp>
    </p:spTree>
    <p:extLst>
      <p:ext uri="{BB962C8B-B14F-4D97-AF65-F5344CB8AC3E}">
        <p14:creationId xmlns:p14="http://schemas.microsoft.com/office/powerpoint/2010/main" val="3527170604"/>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50043" y="260648"/>
            <a:ext cx="8229600" cy="714380"/>
          </a:xfrm>
        </p:spPr>
        <p:style>
          <a:lnRef idx="1">
            <a:schemeClr val="dk1"/>
          </a:lnRef>
          <a:fillRef idx="2">
            <a:schemeClr val="dk1"/>
          </a:fillRef>
          <a:effectRef idx="1">
            <a:schemeClr val="dk1"/>
          </a:effectRef>
          <a:fontRef idx="minor">
            <a:schemeClr val="dk1"/>
          </a:fontRef>
        </p:style>
        <p:txBody>
          <a:bodyPr>
            <a:noAutofit/>
          </a:bodyPr>
          <a:lstStyle/>
          <a:p>
            <a:r>
              <a:rPr lang="ru-RU" sz="3200" b="1" dirty="0" smtClean="0"/>
              <a:t>Анализ английского юмора</a:t>
            </a:r>
            <a:endParaRPr lang="ru-RU" sz="3200" b="1" dirty="0"/>
          </a:p>
        </p:txBody>
      </p:sp>
      <p:sp>
        <p:nvSpPr>
          <p:cNvPr id="7" name="TextBox 6"/>
          <p:cNvSpPr txBox="1"/>
          <p:nvPr/>
        </p:nvSpPr>
        <p:spPr>
          <a:xfrm>
            <a:off x="571472" y="1500174"/>
            <a:ext cx="7786742" cy="5075428"/>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indent="457200" algn="just">
              <a:lnSpc>
                <a:spcPct val="115000"/>
              </a:lnSpc>
              <a:spcAft>
                <a:spcPts val="1000"/>
              </a:spcAft>
            </a:pPr>
            <a:r>
              <a:rPr lang="ru-RU" sz="1400" dirty="0">
                <a:latin typeface="Times New Roman"/>
                <a:ea typeface="Calibri"/>
                <a:cs typeface="Times New Roman"/>
              </a:rPr>
              <a:t>В шутках на ЧЛ-тематику (дело, работа) проявляется присущая многомерной ЧЛ уверенность в своих деловых качествах, в себе как работнике, антифатализм в области делания:</a:t>
            </a:r>
            <a:endParaRPr lang="en-US" sz="1400" dirty="0">
              <a:ea typeface="Calibri"/>
              <a:cs typeface="Times New Roman"/>
            </a:endParaRPr>
          </a:p>
          <a:p>
            <a:pPr marL="457200" marR="0" indent="457200" algn="just">
              <a:lnSpc>
                <a:spcPct val="115000"/>
              </a:lnSpc>
              <a:spcBef>
                <a:spcPts val="0"/>
              </a:spcBef>
              <a:spcAft>
                <a:spcPts val="1000"/>
              </a:spcAft>
            </a:pPr>
            <a:r>
              <a:rPr lang="ru-RU" sz="1400" dirty="0">
                <a:latin typeface="Times New Roman"/>
                <a:ea typeface="Calibri"/>
                <a:cs typeface="Times New Roman"/>
              </a:rPr>
              <a:t>«Высочайший пилотаж английского юмора — умение вышутить нечто сакральное и неприкосновенное, не впадая при этом в кощунство и примитивное ерничество.  </a:t>
            </a:r>
            <a:endParaRPr lang="en-US" sz="1400" dirty="0">
              <a:ea typeface="Calibri"/>
              <a:cs typeface="Times New Roman"/>
            </a:endParaRPr>
          </a:p>
          <a:p>
            <a:pPr marL="457200" marR="0" indent="457200" algn="just">
              <a:lnSpc>
                <a:spcPct val="115000"/>
              </a:lnSpc>
              <a:spcBef>
                <a:spcPts val="0"/>
              </a:spcBef>
              <a:spcAft>
                <a:spcPts val="1000"/>
              </a:spcAft>
            </a:pPr>
            <a:r>
              <a:rPr lang="ru-RU" sz="1400" i="1" dirty="0">
                <a:latin typeface="Times New Roman"/>
                <a:ea typeface="Calibri"/>
                <a:cs typeface="Times New Roman"/>
              </a:rPr>
              <a:t>Священник едет в коляске вдоль прекрасно возделанного ржаного поля. На краю поля, опершись на изгородь, стоит фермер и курит трубку. </a:t>
            </a:r>
            <a:endParaRPr lang="en-US" sz="1400" dirty="0">
              <a:ea typeface="Calibri"/>
              <a:cs typeface="Times New Roman"/>
            </a:endParaRPr>
          </a:p>
          <a:p>
            <a:pPr marL="457200" marR="0" indent="457200" algn="just">
              <a:lnSpc>
                <a:spcPct val="115000"/>
              </a:lnSpc>
              <a:spcBef>
                <a:spcPts val="0"/>
              </a:spcBef>
              <a:spcAft>
                <a:spcPts val="1000"/>
              </a:spcAft>
            </a:pPr>
            <a:r>
              <a:rPr lang="ru-RU" sz="1400" i="1" dirty="0">
                <a:latin typeface="Times New Roman"/>
                <a:ea typeface="Calibri"/>
                <a:cs typeface="Times New Roman"/>
              </a:rPr>
              <a:t>"Добрый день, сын мой!" </a:t>
            </a:r>
            <a:endParaRPr lang="en-US" sz="1400" dirty="0">
              <a:ea typeface="Calibri"/>
              <a:cs typeface="Times New Roman"/>
            </a:endParaRPr>
          </a:p>
          <a:p>
            <a:pPr marL="457200" marR="0" indent="457200" algn="just">
              <a:lnSpc>
                <a:spcPct val="115000"/>
              </a:lnSpc>
              <a:spcBef>
                <a:spcPts val="0"/>
              </a:spcBef>
              <a:spcAft>
                <a:spcPts val="1000"/>
              </a:spcAft>
            </a:pPr>
            <a:r>
              <a:rPr lang="ru-RU" sz="1400" i="1" dirty="0">
                <a:latin typeface="Times New Roman"/>
                <a:ea typeface="Calibri"/>
                <a:cs typeface="Times New Roman"/>
              </a:rPr>
              <a:t> "Добрый день, преподобный". </a:t>
            </a:r>
            <a:endParaRPr lang="en-US" sz="1400" dirty="0">
              <a:ea typeface="Calibri"/>
              <a:cs typeface="Times New Roman"/>
            </a:endParaRPr>
          </a:p>
          <a:p>
            <a:pPr marL="457200" marR="0" indent="457200" algn="just">
              <a:lnSpc>
                <a:spcPct val="115000"/>
              </a:lnSpc>
              <a:spcBef>
                <a:spcPts val="0"/>
              </a:spcBef>
              <a:spcAft>
                <a:spcPts val="1000"/>
              </a:spcAft>
            </a:pPr>
            <a:r>
              <a:rPr lang="ru-RU" sz="1400" i="1" dirty="0">
                <a:latin typeface="Times New Roman"/>
                <a:ea typeface="Calibri"/>
                <a:cs typeface="Times New Roman"/>
              </a:rPr>
              <a:t>- "Это ваше поле?" </a:t>
            </a:r>
            <a:endParaRPr lang="en-US" sz="1400" dirty="0">
              <a:ea typeface="Calibri"/>
              <a:cs typeface="Times New Roman"/>
            </a:endParaRPr>
          </a:p>
          <a:p>
            <a:pPr marL="457200" marR="0" indent="457200" algn="just">
              <a:lnSpc>
                <a:spcPct val="115000"/>
              </a:lnSpc>
              <a:spcBef>
                <a:spcPts val="0"/>
              </a:spcBef>
              <a:spcAft>
                <a:spcPts val="1000"/>
              </a:spcAft>
            </a:pPr>
            <a:r>
              <a:rPr lang="ru-RU" sz="1400" i="1" dirty="0">
                <a:latin typeface="Times New Roman"/>
                <a:ea typeface="Calibri"/>
                <a:cs typeface="Times New Roman"/>
              </a:rPr>
              <a:t>- "Мое". </a:t>
            </a:r>
            <a:endParaRPr lang="en-US" sz="1400" dirty="0">
              <a:ea typeface="Calibri"/>
              <a:cs typeface="Times New Roman"/>
            </a:endParaRPr>
          </a:p>
          <a:p>
            <a:pPr marL="457200" marR="0" indent="457200" algn="just">
              <a:lnSpc>
                <a:spcPct val="115000"/>
              </a:lnSpc>
              <a:spcBef>
                <a:spcPts val="0"/>
              </a:spcBef>
              <a:spcAft>
                <a:spcPts val="1000"/>
              </a:spcAft>
            </a:pPr>
            <a:r>
              <a:rPr lang="ru-RU" sz="1400" i="1" dirty="0">
                <a:latin typeface="Times New Roman"/>
                <a:ea typeface="Calibri"/>
                <a:cs typeface="Times New Roman"/>
              </a:rPr>
              <a:t>- "Замечательно!" </a:t>
            </a:r>
            <a:endParaRPr lang="en-US" sz="1400" dirty="0">
              <a:ea typeface="Calibri"/>
              <a:cs typeface="Times New Roman"/>
            </a:endParaRPr>
          </a:p>
          <a:p>
            <a:pPr marL="457200" marR="0" indent="457200" algn="just">
              <a:lnSpc>
                <a:spcPct val="115000"/>
              </a:lnSpc>
              <a:spcBef>
                <a:spcPts val="0"/>
              </a:spcBef>
              <a:spcAft>
                <a:spcPts val="1000"/>
              </a:spcAft>
            </a:pPr>
            <a:r>
              <a:rPr lang="ru-RU" sz="1400" i="1" dirty="0">
                <a:latin typeface="Times New Roman"/>
                <a:ea typeface="Calibri"/>
                <a:cs typeface="Times New Roman"/>
              </a:rPr>
              <a:t>- "Что замечательно?" </a:t>
            </a:r>
            <a:endParaRPr lang="en-US" sz="1400" dirty="0">
              <a:ea typeface="Calibri"/>
              <a:cs typeface="Times New Roman"/>
            </a:endParaRPr>
          </a:p>
          <a:p>
            <a:pPr marL="457200" marR="0" indent="457200" algn="just">
              <a:lnSpc>
                <a:spcPct val="115000"/>
              </a:lnSpc>
              <a:spcBef>
                <a:spcPts val="0"/>
              </a:spcBef>
              <a:spcAft>
                <a:spcPts val="1000"/>
              </a:spcAft>
            </a:pPr>
            <a:r>
              <a:rPr lang="ru-RU" sz="1400" i="1" dirty="0">
                <a:latin typeface="Times New Roman"/>
                <a:ea typeface="Calibri"/>
                <a:cs typeface="Times New Roman"/>
              </a:rPr>
              <a:t>- "Замечательно, когда соединяются усилия Господа и человека". </a:t>
            </a:r>
            <a:endParaRPr lang="en-US" sz="1400" dirty="0">
              <a:ea typeface="Calibri"/>
              <a:cs typeface="Times New Roman"/>
            </a:endParaRPr>
          </a:p>
          <a:p>
            <a:pPr marL="457200" marR="0" indent="457200" algn="just">
              <a:lnSpc>
                <a:spcPct val="115000"/>
              </a:lnSpc>
              <a:spcBef>
                <a:spcPts val="0"/>
              </a:spcBef>
              <a:spcAft>
                <a:spcPts val="1000"/>
              </a:spcAft>
            </a:pPr>
            <a:r>
              <a:rPr lang="ru-RU" sz="1400" i="1" dirty="0">
                <a:latin typeface="Times New Roman"/>
                <a:ea typeface="Calibri"/>
                <a:cs typeface="Times New Roman"/>
              </a:rPr>
              <a:t>- "Может, оно и так. Только поглядели бы вы, преподобный, на это поле, когда Господь хозяйничал здесь в одиночку"</a:t>
            </a:r>
            <a:r>
              <a:rPr lang="ru-RU" sz="1400" dirty="0">
                <a:latin typeface="Times New Roman"/>
                <a:ea typeface="Calibri"/>
                <a:cs typeface="Times New Roman"/>
              </a:rPr>
              <a:t>».</a:t>
            </a:r>
            <a:endParaRPr lang="en-US" sz="1400" dirty="0">
              <a:ea typeface="Calibri"/>
              <a:cs typeface="Times New Roman"/>
            </a:endParaRPr>
          </a:p>
        </p:txBody>
      </p:sp>
    </p:spTree>
    <p:extLst>
      <p:ext uri="{BB962C8B-B14F-4D97-AF65-F5344CB8AC3E}">
        <p14:creationId xmlns:p14="http://schemas.microsoft.com/office/powerpoint/2010/main" val="3031675075"/>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50043" y="260648"/>
            <a:ext cx="8229600" cy="714380"/>
          </a:xfrm>
        </p:spPr>
        <p:style>
          <a:lnRef idx="1">
            <a:schemeClr val="dk1"/>
          </a:lnRef>
          <a:fillRef idx="2">
            <a:schemeClr val="dk1"/>
          </a:fillRef>
          <a:effectRef idx="1">
            <a:schemeClr val="dk1"/>
          </a:effectRef>
          <a:fontRef idx="minor">
            <a:schemeClr val="dk1"/>
          </a:fontRef>
        </p:style>
        <p:txBody>
          <a:bodyPr>
            <a:noAutofit/>
          </a:bodyPr>
          <a:lstStyle/>
          <a:p>
            <a:r>
              <a:rPr lang="ru-RU" sz="3200" b="1" dirty="0">
                <a:solidFill>
                  <a:prstClr val="black"/>
                </a:solidFill>
              </a:rPr>
              <a:t>Анализ английского юмора</a:t>
            </a:r>
            <a:endParaRPr lang="ru-RU" sz="3200" b="1" dirty="0"/>
          </a:p>
        </p:txBody>
      </p:sp>
      <p:sp>
        <p:nvSpPr>
          <p:cNvPr id="7" name="TextBox 6"/>
          <p:cNvSpPr txBox="1"/>
          <p:nvPr/>
        </p:nvSpPr>
        <p:spPr>
          <a:xfrm>
            <a:off x="571472" y="1500174"/>
            <a:ext cx="4648600" cy="356969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indent="457200" algn="just">
              <a:lnSpc>
                <a:spcPct val="115000"/>
              </a:lnSpc>
              <a:spcAft>
                <a:spcPts val="1000"/>
              </a:spcAft>
            </a:pPr>
            <a:r>
              <a:rPr lang="ru-RU" sz="1400" dirty="0">
                <a:latin typeface="Times New Roman"/>
                <a:ea typeface="Calibri"/>
                <a:cs typeface="Times New Roman"/>
              </a:rPr>
              <a:t>Неумение или переворачивание привычных норм в области делания (ЧЛ) в английской культуре не вызывает смущения, стыда или страха (УЭ маломерных функций). Это то, над чем англичане легко и охотно смеются:</a:t>
            </a:r>
            <a:endParaRPr lang="en-US" sz="1400" dirty="0">
              <a:ea typeface="Calibri"/>
              <a:cs typeface="Times New Roman"/>
            </a:endParaRPr>
          </a:p>
          <a:p>
            <a:pPr marL="457200" marR="0" indent="457200" algn="just">
              <a:lnSpc>
                <a:spcPct val="115000"/>
              </a:lnSpc>
              <a:spcBef>
                <a:spcPts val="0"/>
              </a:spcBef>
              <a:spcAft>
                <a:spcPts val="1000"/>
              </a:spcAft>
            </a:pPr>
            <a:r>
              <a:rPr lang="en-US" sz="1400" dirty="0">
                <a:latin typeface="Times New Roman"/>
                <a:ea typeface="Calibri"/>
                <a:cs typeface="Times New Roman"/>
              </a:rPr>
              <a:t>«</a:t>
            </a:r>
            <a:r>
              <a:rPr lang="en-US" sz="1400" i="1" dirty="0">
                <a:latin typeface="Times New Roman"/>
                <a:ea typeface="Calibri"/>
                <a:cs typeface="Times New Roman"/>
              </a:rPr>
              <a:t>There's an old story about the person who wished his computer were as easy to use as his telephone. That wish has come true, since I no longer know how to use my telephone. </a:t>
            </a:r>
            <a:endParaRPr lang="en-US" sz="1400" dirty="0">
              <a:ea typeface="Calibri"/>
              <a:cs typeface="Times New Roman"/>
            </a:endParaRPr>
          </a:p>
          <a:p>
            <a:pPr marL="457200" marR="0" indent="457200" algn="just">
              <a:lnSpc>
                <a:spcPct val="115000"/>
              </a:lnSpc>
              <a:spcBef>
                <a:spcPts val="0"/>
              </a:spcBef>
              <a:spcAft>
                <a:spcPts val="1000"/>
              </a:spcAft>
            </a:pPr>
            <a:r>
              <a:rPr lang="ru-RU" sz="1400" i="1" dirty="0">
                <a:latin typeface="Times New Roman"/>
                <a:ea typeface="Calibri"/>
                <a:cs typeface="Times New Roman"/>
              </a:rPr>
              <a:t>Есть одна старая история о человек, который хотел, чтобы ему было бы так же легко работать на компьютере, как звонить по телефону. Эта мечта сбылась, поскольку я больше не знаю, как пользоваться телефоном».</a:t>
            </a:r>
            <a:r>
              <a:rPr lang="ru-RU" sz="1400" dirty="0">
                <a:latin typeface="Times New Roman"/>
                <a:ea typeface="Calibri"/>
                <a:cs typeface="Times New Roman"/>
              </a:rPr>
              <a:t> </a:t>
            </a:r>
            <a:endParaRPr lang="en-US" sz="1400" dirty="0">
              <a:ea typeface="Calibri"/>
              <a:cs typeface="Times New Roman"/>
            </a:endParaRP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1895958"/>
            <a:ext cx="1720850" cy="277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5758243"/>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50043" y="260648"/>
            <a:ext cx="8229600" cy="714380"/>
          </a:xfrm>
        </p:spPr>
        <p:style>
          <a:lnRef idx="1">
            <a:schemeClr val="dk1"/>
          </a:lnRef>
          <a:fillRef idx="2">
            <a:schemeClr val="dk1"/>
          </a:fillRef>
          <a:effectRef idx="1">
            <a:schemeClr val="dk1"/>
          </a:effectRef>
          <a:fontRef idx="minor">
            <a:schemeClr val="dk1"/>
          </a:fontRef>
        </p:style>
        <p:txBody>
          <a:bodyPr>
            <a:noAutofit/>
          </a:bodyPr>
          <a:lstStyle/>
          <a:p>
            <a:r>
              <a:rPr lang="ru-RU" sz="3200" b="1" dirty="0">
                <a:solidFill>
                  <a:prstClr val="black"/>
                </a:solidFill>
              </a:rPr>
              <a:t>Анализ английского юмора</a:t>
            </a:r>
            <a:endParaRPr lang="ru-RU" sz="3200" b="1" dirty="0"/>
          </a:p>
        </p:txBody>
      </p:sp>
      <p:sp>
        <p:nvSpPr>
          <p:cNvPr id="7" name="TextBox 6"/>
          <p:cNvSpPr txBox="1"/>
          <p:nvPr/>
        </p:nvSpPr>
        <p:spPr>
          <a:xfrm>
            <a:off x="571472" y="1124744"/>
            <a:ext cx="7786742" cy="187948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indent="457200" algn="just">
              <a:lnSpc>
                <a:spcPct val="115000"/>
              </a:lnSpc>
              <a:spcAft>
                <a:spcPts val="1000"/>
              </a:spcAft>
            </a:pPr>
            <a:r>
              <a:rPr lang="ru-RU" sz="1200" dirty="0">
                <a:latin typeface="Times New Roman"/>
                <a:ea typeface="Calibri"/>
                <a:cs typeface="Times New Roman"/>
              </a:rPr>
              <a:t>Погода и самочувствие (аспект БС) – любимые темы английского юмора, что может указывать на ценностность функции БС:</a:t>
            </a:r>
            <a:endParaRPr lang="en-US" sz="1200" dirty="0">
              <a:ea typeface="Calibri"/>
              <a:cs typeface="Times New Roman"/>
            </a:endParaRPr>
          </a:p>
          <a:p>
            <a:pPr marL="457200" marR="0" indent="457200" algn="just">
              <a:lnSpc>
                <a:spcPct val="115000"/>
              </a:lnSpc>
              <a:spcBef>
                <a:spcPts val="0"/>
              </a:spcBef>
              <a:spcAft>
                <a:spcPts val="1000"/>
              </a:spcAft>
            </a:pPr>
            <a:r>
              <a:rPr lang="ru-RU" sz="1200" i="1" dirty="0" smtClean="0">
                <a:latin typeface="Times New Roman"/>
                <a:ea typeface="Calibri"/>
                <a:cs typeface="Times New Roman"/>
              </a:rPr>
              <a:t>Американец</a:t>
            </a:r>
            <a:r>
              <a:rPr lang="ru-RU" sz="1200" i="1" dirty="0">
                <a:latin typeface="Times New Roman"/>
                <a:ea typeface="Calibri"/>
                <a:cs typeface="Times New Roman"/>
              </a:rPr>
              <a:t>, спускающийся с трапа самолета в Хитроу, при виде тумана:</a:t>
            </a:r>
            <a:endParaRPr lang="en-US" sz="1200" dirty="0">
              <a:ea typeface="Calibri"/>
              <a:cs typeface="Times New Roman"/>
            </a:endParaRPr>
          </a:p>
          <a:p>
            <a:pPr marL="457200" marR="0" indent="457200" algn="just">
              <a:lnSpc>
                <a:spcPct val="115000"/>
              </a:lnSpc>
              <a:spcBef>
                <a:spcPts val="0"/>
              </a:spcBef>
              <a:spcAft>
                <a:spcPts val="1000"/>
              </a:spcAft>
            </a:pPr>
            <a:r>
              <a:rPr lang="ru-RU" sz="1200" i="1" dirty="0">
                <a:latin typeface="Times New Roman"/>
                <a:ea typeface="Calibri"/>
                <a:cs typeface="Times New Roman"/>
              </a:rPr>
              <a:t>- Фи, какая мерзкая погода! И долго здесь это еще будет продолжаться, вы не знаете?</a:t>
            </a:r>
            <a:endParaRPr lang="en-US" sz="1200" dirty="0">
              <a:ea typeface="Calibri"/>
              <a:cs typeface="Times New Roman"/>
            </a:endParaRPr>
          </a:p>
          <a:p>
            <a:pPr marL="457200" marR="0" indent="457200" algn="just">
              <a:lnSpc>
                <a:spcPct val="115000"/>
              </a:lnSpc>
              <a:spcBef>
                <a:spcPts val="0"/>
              </a:spcBef>
              <a:spcAft>
                <a:spcPts val="1000"/>
              </a:spcAft>
            </a:pPr>
            <a:r>
              <a:rPr lang="ru-RU" sz="1200" i="1" dirty="0">
                <a:latin typeface="Times New Roman"/>
                <a:ea typeface="Calibri"/>
                <a:cs typeface="Times New Roman"/>
              </a:rPr>
              <a:t>Лондонец:</a:t>
            </a:r>
            <a:endParaRPr lang="en-US" sz="1200" dirty="0">
              <a:ea typeface="Calibri"/>
              <a:cs typeface="Times New Roman"/>
            </a:endParaRPr>
          </a:p>
          <a:p>
            <a:pPr marL="457200" marR="0" indent="457200" algn="just">
              <a:lnSpc>
                <a:spcPct val="115000"/>
              </a:lnSpc>
              <a:spcBef>
                <a:spcPts val="0"/>
              </a:spcBef>
              <a:spcAft>
                <a:spcPts val="1000"/>
              </a:spcAft>
            </a:pPr>
            <a:r>
              <a:rPr lang="ru-RU" sz="1200" i="1" dirty="0">
                <a:latin typeface="Times New Roman"/>
                <a:ea typeface="Calibri"/>
                <a:cs typeface="Times New Roman"/>
              </a:rPr>
              <a:t>- Увы, сэр, ничего не могу сказать определенного. Я живу здесь только тридцать пят лет</a:t>
            </a:r>
            <a:r>
              <a:rPr lang="ru-RU" sz="1200" dirty="0">
                <a:latin typeface="Times New Roman"/>
                <a:ea typeface="Calibri"/>
                <a:cs typeface="Times New Roman"/>
              </a:rPr>
              <a:t>».</a:t>
            </a:r>
            <a:endParaRPr lang="en-US" sz="1200" dirty="0">
              <a:ea typeface="Calibri"/>
              <a:cs typeface="Times New Roman"/>
            </a:endParaRPr>
          </a:p>
        </p:txBody>
      </p:sp>
      <p:sp>
        <p:nvSpPr>
          <p:cNvPr id="5" name="TextBox 4"/>
          <p:cNvSpPr txBox="1"/>
          <p:nvPr/>
        </p:nvSpPr>
        <p:spPr>
          <a:xfrm>
            <a:off x="558650" y="3356992"/>
            <a:ext cx="7786742" cy="1737848"/>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indent="457200" algn="just">
              <a:lnSpc>
                <a:spcPct val="115000"/>
              </a:lnSpc>
              <a:spcAft>
                <a:spcPts val="1000"/>
              </a:spcAft>
            </a:pPr>
            <a:r>
              <a:rPr lang="ru-RU" sz="1200" dirty="0">
                <a:latin typeface="Times New Roman"/>
                <a:ea typeface="Calibri"/>
                <a:cs typeface="Times New Roman"/>
              </a:rPr>
              <a:t>Зона минуса в функции БС (неэстетичное, невкусное) не является табу в английской культуре:</a:t>
            </a:r>
            <a:endParaRPr lang="en-US" sz="1200" dirty="0">
              <a:ea typeface="Calibri"/>
              <a:cs typeface="Times New Roman"/>
            </a:endParaRPr>
          </a:p>
          <a:p>
            <a:pPr marL="457200" marR="0" indent="457200" algn="just">
              <a:lnSpc>
                <a:spcPct val="115000"/>
              </a:lnSpc>
              <a:spcBef>
                <a:spcPts val="0"/>
              </a:spcBef>
              <a:spcAft>
                <a:spcPts val="1000"/>
              </a:spcAft>
            </a:pPr>
            <a:r>
              <a:rPr lang="en-US" sz="1200" i="1" dirty="0">
                <a:latin typeface="Times New Roman"/>
                <a:ea typeface="Calibri"/>
                <a:cs typeface="Times New Roman"/>
              </a:rPr>
              <a:t>"Waiter, what is this fly doing in my soup?</a:t>
            </a:r>
            <a:endParaRPr lang="en-US" sz="1200" dirty="0">
              <a:ea typeface="Calibri"/>
              <a:cs typeface="Times New Roman"/>
            </a:endParaRPr>
          </a:p>
          <a:p>
            <a:pPr marL="457200" marR="0" indent="457200" algn="just">
              <a:lnSpc>
                <a:spcPct val="115000"/>
              </a:lnSpc>
              <a:spcBef>
                <a:spcPts val="0"/>
              </a:spcBef>
              <a:spcAft>
                <a:spcPts val="1000"/>
              </a:spcAft>
            </a:pPr>
            <a:r>
              <a:rPr lang="ru-RU" sz="1200" i="1" dirty="0">
                <a:latin typeface="Times New Roman"/>
                <a:ea typeface="Calibri"/>
                <a:cs typeface="Times New Roman"/>
              </a:rPr>
              <a:t>— It's swimming, sir" (Официант, что эта муха делает в моем супе? - Она плавает, сэр).</a:t>
            </a:r>
            <a:r>
              <a:rPr lang="ru-RU" sz="1200" dirty="0">
                <a:latin typeface="Times New Roman"/>
                <a:ea typeface="Calibri"/>
                <a:cs typeface="Times New Roman"/>
              </a:rPr>
              <a:t> </a:t>
            </a:r>
            <a:endParaRPr lang="en-US" sz="1200" dirty="0">
              <a:ea typeface="Calibri"/>
              <a:cs typeface="Times New Roman"/>
            </a:endParaRPr>
          </a:p>
          <a:p>
            <a:pPr marL="457200" marR="0" indent="457200" algn="just">
              <a:lnSpc>
                <a:spcPct val="115000"/>
              </a:lnSpc>
              <a:spcBef>
                <a:spcPts val="0"/>
              </a:spcBef>
              <a:spcAft>
                <a:spcPts val="1000"/>
              </a:spcAft>
            </a:pPr>
            <a:r>
              <a:rPr lang="ru-RU" sz="1200" dirty="0">
                <a:latin typeface="Times New Roman"/>
                <a:ea typeface="Calibri"/>
                <a:cs typeface="Times New Roman"/>
              </a:rPr>
              <a:t>Мухи, волосы и другие посторонние предметы в пище вызывают отвращение, но соль данного анекдота — в невозмутимой реакции официанта, который делает вид, что не понял вопроса посетителя ресторана ("Почему в моем супе муха?"). </a:t>
            </a:r>
            <a:endParaRPr lang="en-US" sz="1200" dirty="0">
              <a:ea typeface="Calibri"/>
              <a:cs typeface="Times New Roman"/>
            </a:endParaRP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5281941"/>
            <a:ext cx="3100387" cy="141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257304"/>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50043" y="260648"/>
            <a:ext cx="8229600" cy="714380"/>
          </a:xfrm>
        </p:spPr>
        <p:style>
          <a:lnRef idx="1">
            <a:schemeClr val="dk1"/>
          </a:lnRef>
          <a:fillRef idx="2">
            <a:schemeClr val="dk1"/>
          </a:fillRef>
          <a:effectRef idx="1">
            <a:schemeClr val="dk1"/>
          </a:effectRef>
          <a:fontRef idx="minor">
            <a:schemeClr val="dk1"/>
          </a:fontRef>
        </p:style>
        <p:txBody>
          <a:bodyPr>
            <a:noAutofit/>
          </a:bodyPr>
          <a:lstStyle/>
          <a:p>
            <a:r>
              <a:rPr lang="ru-RU" sz="3200" b="1" dirty="0">
                <a:solidFill>
                  <a:prstClr val="black"/>
                </a:solidFill>
              </a:rPr>
              <a:t>Анализ английского юмора</a:t>
            </a:r>
            <a:endParaRPr lang="ru-RU" sz="3200" b="1" dirty="0"/>
          </a:p>
        </p:txBody>
      </p:sp>
      <p:sp>
        <p:nvSpPr>
          <p:cNvPr id="7" name="TextBox 6"/>
          <p:cNvSpPr txBox="1"/>
          <p:nvPr/>
        </p:nvSpPr>
        <p:spPr>
          <a:xfrm>
            <a:off x="571472" y="1500174"/>
            <a:ext cx="4936632" cy="4928016"/>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indent="457200" algn="just">
              <a:lnSpc>
                <a:spcPct val="115000"/>
              </a:lnSpc>
              <a:spcAft>
                <a:spcPts val="1000"/>
              </a:spcAft>
            </a:pPr>
            <a:r>
              <a:rPr lang="ru-RU" sz="1400" dirty="0">
                <a:latin typeface="Times New Roman"/>
                <a:ea typeface="Calibri"/>
                <a:cs typeface="Times New Roman"/>
              </a:rPr>
              <a:t>Смеяться над шутками в Англии принято сдержанно, едва заметно, что может указывать на маломерность и неценностность функции ЧЭ. Для сравнения в русской культуре (ИТИМ ИЭИ) подобного явления нет:</a:t>
            </a:r>
            <a:endParaRPr lang="en-US" sz="1600" dirty="0">
              <a:ea typeface="Calibri"/>
              <a:cs typeface="Times New Roman"/>
            </a:endParaRPr>
          </a:p>
          <a:p>
            <a:pPr marL="457200" marR="0" indent="457200" algn="just">
              <a:lnSpc>
                <a:spcPct val="115000"/>
              </a:lnSpc>
              <a:spcBef>
                <a:spcPts val="0"/>
              </a:spcBef>
              <a:spcAft>
                <a:spcPts val="1000"/>
              </a:spcAft>
            </a:pPr>
            <a:r>
              <a:rPr lang="ru-RU" sz="1400" i="1" dirty="0">
                <a:latin typeface="Times New Roman"/>
                <a:ea typeface="Calibri"/>
                <a:cs typeface="Times New Roman"/>
              </a:rPr>
              <a:t>«Говоря о типичных смеховых реакциях, мы имеем в виду прежде всего принятую в той или иной культуре степень эмоционального самоконтроля. Если адресат пытается сдержать свой смех либо, наоборот, демонстрирует безудержное веселье, мы сталкиваемся с той или иной типичной смеховой реакцией, которая подчиняется статистическим обобщениям. В любой культуре есть люди, склонные к громкому искреннему смеху, но в английской культуре существует типичная реакция в виде чуть заметного сдержанного смеха — </a:t>
            </a:r>
            <a:r>
              <a:rPr lang="en-US" sz="1400" i="1" dirty="0">
                <a:latin typeface="Times New Roman"/>
                <a:ea typeface="Calibri"/>
                <a:cs typeface="Times New Roman"/>
              </a:rPr>
              <a:t>chuckle</a:t>
            </a:r>
            <a:r>
              <a:rPr lang="ru-RU" sz="1400" i="1" dirty="0">
                <a:latin typeface="Times New Roman"/>
                <a:ea typeface="Calibri"/>
                <a:cs typeface="Times New Roman"/>
              </a:rPr>
              <a:t>, такая реакция получила специальное наименование в языке (в русском языке аналогичного понятия, как мы знаем, нет). Это значит, что данное явление для англоязычного речевого сообщества является типичным и актуальным».</a:t>
            </a:r>
            <a:endParaRPr lang="en-US" sz="1600" i="1" dirty="0">
              <a:ea typeface="Calibri"/>
              <a:cs typeface="Times New Roman"/>
            </a:endParaRPr>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43" y="2636705"/>
            <a:ext cx="2883532" cy="2654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4756075"/>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50043" y="260648"/>
            <a:ext cx="8229600" cy="714380"/>
          </a:xfrm>
        </p:spPr>
        <p:style>
          <a:lnRef idx="1">
            <a:schemeClr val="dk1"/>
          </a:lnRef>
          <a:fillRef idx="2">
            <a:schemeClr val="dk1"/>
          </a:fillRef>
          <a:effectRef idx="1">
            <a:schemeClr val="dk1"/>
          </a:effectRef>
          <a:fontRef idx="minor">
            <a:schemeClr val="dk1"/>
          </a:fontRef>
        </p:style>
        <p:txBody>
          <a:bodyPr>
            <a:noAutofit/>
          </a:bodyPr>
          <a:lstStyle/>
          <a:p>
            <a:r>
              <a:rPr lang="ru-RU" sz="3200" b="1" dirty="0">
                <a:solidFill>
                  <a:prstClr val="black"/>
                </a:solidFill>
              </a:rPr>
              <a:t>Анализ английского юмора</a:t>
            </a:r>
            <a:endParaRPr lang="ru-RU" sz="3200" b="1" dirty="0"/>
          </a:p>
        </p:txBody>
      </p:sp>
      <p:sp>
        <p:nvSpPr>
          <p:cNvPr id="7" name="TextBox 6"/>
          <p:cNvSpPr txBox="1"/>
          <p:nvPr/>
        </p:nvSpPr>
        <p:spPr>
          <a:xfrm>
            <a:off x="571472" y="1500174"/>
            <a:ext cx="7786742" cy="321113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indent="457200" algn="just">
              <a:lnSpc>
                <a:spcPct val="115000"/>
              </a:lnSpc>
              <a:spcAft>
                <a:spcPts val="1000"/>
              </a:spcAft>
            </a:pPr>
            <a:r>
              <a:rPr lang="ru-RU" sz="1400" dirty="0">
                <a:latin typeface="Times New Roman"/>
                <a:ea typeface="Calibri"/>
                <a:cs typeface="Times New Roman"/>
              </a:rPr>
              <a:t>Опоздания в английской культуре воспринимаются с раздражением и высмеиваются при помощи язвительных шуток, сарказма, а не мягкой иронии. Такая нетерпимость к опозданиям говорит о возможных болезненных УЭ и негибкости, а следовательно – маломерности функции БИ в ИТИМе Англии:</a:t>
            </a:r>
            <a:endParaRPr lang="en-US" sz="1600" dirty="0">
              <a:ea typeface="Calibri"/>
              <a:cs typeface="Times New Roman"/>
            </a:endParaRPr>
          </a:p>
          <a:p>
            <a:pPr marL="457200" marR="0" indent="457200" algn="just">
              <a:lnSpc>
                <a:spcPct val="115000"/>
              </a:lnSpc>
              <a:spcBef>
                <a:spcPts val="0"/>
              </a:spcBef>
              <a:spcAft>
                <a:spcPts val="1000"/>
              </a:spcAft>
            </a:pPr>
            <a:r>
              <a:rPr lang="ru-RU" sz="1400" dirty="0">
                <a:latin typeface="Times New Roman"/>
                <a:ea typeface="Calibri"/>
                <a:cs typeface="Times New Roman"/>
              </a:rPr>
              <a:t>«Сарказм - это устная или письменная форма, имеющая такие же функции, как и ирония: язвительная шутка, намекающая на то, что вы раздражены.</a:t>
            </a:r>
            <a:endParaRPr lang="en-US" sz="1600" dirty="0">
              <a:ea typeface="Calibri"/>
              <a:cs typeface="Times New Roman"/>
            </a:endParaRPr>
          </a:p>
          <a:p>
            <a:pPr marL="457200" marR="0" indent="457200" algn="just">
              <a:lnSpc>
                <a:spcPct val="115000"/>
              </a:lnSpc>
              <a:spcBef>
                <a:spcPts val="0"/>
              </a:spcBef>
              <a:spcAft>
                <a:spcPts val="1000"/>
              </a:spcAft>
            </a:pPr>
            <a:r>
              <a:rPr lang="en-US" sz="1400" i="1" dirty="0">
                <a:latin typeface="Times New Roman"/>
                <a:ea typeface="Calibri"/>
                <a:cs typeface="Times New Roman"/>
              </a:rPr>
              <a:t>-She was an hour late.</a:t>
            </a:r>
            <a:endParaRPr lang="en-US" sz="1600" dirty="0">
              <a:ea typeface="Calibri"/>
              <a:cs typeface="Times New Roman"/>
            </a:endParaRPr>
          </a:p>
          <a:p>
            <a:pPr marL="457200" marR="0" indent="457200" algn="just">
              <a:lnSpc>
                <a:spcPct val="115000"/>
              </a:lnSpc>
              <a:spcBef>
                <a:spcPts val="0"/>
              </a:spcBef>
              <a:spcAft>
                <a:spcPts val="1000"/>
              </a:spcAft>
            </a:pPr>
            <a:r>
              <a:rPr lang="en-US" sz="1400" i="1" dirty="0">
                <a:latin typeface="Times New Roman"/>
                <a:ea typeface="Calibri"/>
                <a:cs typeface="Times New Roman"/>
              </a:rPr>
              <a:t>-Good of you to arrive on time, he said, with heavy sarcasm.</a:t>
            </a:r>
            <a:endParaRPr lang="en-US" sz="1600" dirty="0">
              <a:ea typeface="Calibri"/>
              <a:cs typeface="Times New Roman"/>
            </a:endParaRPr>
          </a:p>
          <a:p>
            <a:pPr marL="457200" marR="0" indent="457200" algn="just">
              <a:lnSpc>
                <a:spcPct val="115000"/>
              </a:lnSpc>
              <a:spcBef>
                <a:spcPts val="0"/>
              </a:spcBef>
              <a:spcAft>
                <a:spcPts val="1000"/>
              </a:spcAft>
            </a:pPr>
            <a:r>
              <a:rPr lang="ru-RU" sz="1400" i="1" dirty="0">
                <a:latin typeface="Times New Roman"/>
                <a:ea typeface="Calibri"/>
                <a:cs typeface="Times New Roman"/>
              </a:rPr>
              <a:t>-Она опоздала на час.</a:t>
            </a:r>
            <a:endParaRPr lang="en-US" sz="1600" dirty="0">
              <a:ea typeface="Calibri"/>
              <a:cs typeface="Times New Roman"/>
            </a:endParaRPr>
          </a:p>
          <a:p>
            <a:pPr marL="457200" marR="0" indent="457200" algn="just">
              <a:lnSpc>
                <a:spcPct val="115000"/>
              </a:lnSpc>
              <a:spcBef>
                <a:spcPts val="0"/>
              </a:spcBef>
              <a:spcAft>
                <a:spcPts val="1000"/>
              </a:spcAft>
            </a:pPr>
            <a:r>
              <a:rPr lang="ru-RU" sz="1400" i="1" dirty="0">
                <a:latin typeface="Times New Roman"/>
                <a:ea typeface="Calibri"/>
                <a:cs typeface="Times New Roman"/>
              </a:rPr>
              <a:t>-Ба, да вы вовремя, сказал он, с явным сарказмом</a:t>
            </a:r>
            <a:r>
              <a:rPr lang="ru-RU" sz="1400" dirty="0">
                <a:latin typeface="Times New Roman"/>
                <a:ea typeface="Calibri"/>
                <a:cs typeface="Times New Roman"/>
              </a:rPr>
              <a:t>».</a:t>
            </a:r>
            <a:endParaRPr lang="en-US" sz="1600" dirty="0">
              <a:ea typeface="Calibri"/>
              <a:cs typeface="Times New Roman"/>
            </a:endParaRPr>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9588" y="4869160"/>
            <a:ext cx="2832721" cy="188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1494392"/>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50043" y="260648"/>
            <a:ext cx="8229600" cy="714380"/>
          </a:xfrm>
        </p:spPr>
        <p:style>
          <a:lnRef idx="1">
            <a:schemeClr val="dk1"/>
          </a:lnRef>
          <a:fillRef idx="2">
            <a:schemeClr val="dk1"/>
          </a:fillRef>
          <a:effectRef idx="1">
            <a:schemeClr val="dk1"/>
          </a:effectRef>
          <a:fontRef idx="minor">
            <a:schemeClr val="dk1"/>
          </a:fontRef>
        </p:style>
        <p:txBody>
          <a:bodyPr>
            <a:noAutofit/>
          </a:bodyPr>
          <a:lstStyle/>
          <a:p>
            <a:r>
              <a:rPr lang="ru-RU" sz="3200" b="1" dirty="0">
                <a:solidFill>
                  <a:prstClr val="black"/>
                </a:solidFill>
              </a:rPr>
              <a:t>Анализ английского юмора</a:t>
            </a:r>
            <a:endParaRPr lang="ru-RU" sz="3200" b="1" dirty="0"/>
          </a:p>
        </p:txBody>
      </p:sp>
      <p:sp>
        <p:nvSpPr>
          <p:cNvPr id="7" name="TextBox 6"/>
          <p:cNvSpPr txBox="1"/>
          <p:nvPr/>
        </p:nvSpPr>
        <p:spPr>
          <a:xfrm>
            <a:off x="571472" y="1500174"/>
            <a:ext cx="7786742" cy="2682466"/>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marL="457200" marR="0" indent="457200" algn="just">
              <a:lnSpc>
                <a:spcPct val="115000"/>
              </a:lnSpc>
              <a:spcBef>
                <a:spcPts val="0"/>
              </a:spcBef>
              <a:spcAft>
                <a:spcPts val="1000"/>
              </a:spcAft>
            </a:pPr>
            <a:r>
              <a:rPr lang="ru-RU" sz="1400" dirty="0" smtClean="0">
                <a:latin typeface="Times New Roman"/>
                <a:ea typeface="Calibri"/>
              </a:rPr>
              <a:t>Указание на возможную ценностность и нормативность  (использование клише) функции ЧИ</a:t>
            </a:r>
            <a:r>
              <a:rPr lang="en-US" sz="1400" dirty="0" smtClean="0">
                <a:latin typeface="Times New Roman"/>
                <a:ea typeface="Calibri"/>
              </a:rPr>
              <a:t>:</a:t>
            </a:r>
            <a:endParaRPr lang="ru-RU" sz="1400" dirty="0" smtClean="0">
              <a:latin typeface="Times New Roman"/>
              <a:ea typeface="Calibri"/>
            </a:endParaRPr>
          </a:p>
          <a:p>
            <a:pPr marL="457200" marR="0" indent="457200" algn="just">
              <a:lnSpc>
                <a:spcPct val="115000"/>
              </a:lnSpc>
              <a:spcBef>
                <a:spcPts val="0"/>
              </a:spcBef>
              <a:spcAft>
                <a:spcPts val="1000"/>
              </a:spcAft>
            </a:pPr>
            <a:r>
              <a:rPr lang="ru-RU" sz="1400" dirty="0" smtClean="0">
                <a:latin typeface="Times New Roman"/>
                <a:ea typeface="Calibri"/>
              </a:rPr>
              <a:t/>
            </a:r>
            <a:br>
              <a:rPr lang="ru-RU" sz="1400" dirty="0" smtClean="0">
                <a:latin typeface="Times New Roman"/>
                <a:ea typeface="Calibri"/>
              </a:rPr>
            </a:br>
            <a:r>
              <a:rPr lang="ru-RU" sz="1400" i="1" dirty="0" smtClean="0">
                <a:latin typeface="Times New Roman"/>
                <a:ea typeface="Calibri"/>
              </a:rPr>
              <a:t>«Характерной </a:t>
            </a:r>
            <a:r>
              <a:rPr lang="ru-RU" sz="1400" i="1" dirty="0">
                <a:latin typeface="Times New Roman"/>
                <a:ea typeface="Calibri"/>
              </a:rPr>
              <a:t>особенностью британского юмора является любовь к каламбуру. Английский язык, содержащий различные многозначные слова и выражения, представляет собой идеальную материю для такого юмора. Каламбуры любил использовать Шекспир как в комических, так и в серьезных контекстах. Британцы получают удовольствие от такой игры слов, хотя в повседневной жизни есть много "заезженных" каламбуров, например, фраза "Ну, как тебе понравилась твоя поездка?", сказанная, когда человек поехал вниз по ступенькам и упал. Обычно в ответ на такую колкость люди мрачно </a:t>
            </a:r>
            <a:r>
              <a:rPr lang="ru-RU" sz="1400" i="1" dirty="0" smtClean="0">
                <a:latin typeface="Times New Roman"/>
                <a:ea typeface="Calibri"/>
              </a:rPr>
              <a:t>ворчат».</a:t>
            </a:r>
            <a:endParaRPr lang="en-US" sz="1400" i="1" dirty="0">
              <a:ea typeface="Calibri"/>
              <a:cs typeface="Times New Roman"/>
            </a:endParaRPr>
          </a:p>
        </p:txBody>
      </p:sp>
      <p:sp>
        <p:nvSpPr>
          <p:cNvPr id="5" name="TextBox 4"/>
          <p:cNvSpPr txBox="1"/>
          <p:nvPr/>
        </p:nvSpPr>
        <p:spPr>
          <a:xfrm>
            <a:off x="571472" y="4696999"/>
            <a:ext cx="7786742" cy="169142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indent="457200" algn="just">
              <a:lnSpc>
                <a:spcPct val="115000"/>
              </a:lnSpc>
              <a:spcAft>
                <a:spcPts val="1000"/>
              </a:spcAft>
            </a:pPr>
            <a:r>
              <a:rPr lang="ru-RU" sz="1400" dirty="0">
                <a:latin typeface="Times New Roman"/>
                <a:ea typeface="Calibri"/>
                <a:cs typeface="Times New Roman"/>
              </a:rPr>
              <a:t>Английские анекдоты показывают неприятие зоны минуса в ЧИ (бессмысленность оценивается как нечто негативное), а также возможную индивидуальность и негибкость функции ЧИ:</a:t>
            </a:r>
            <a:endParaRPr lang="en-US" sz="1400" dirty="0">
              <a:ea typeface="Calibri"/>
              <a:cs typeface="Times New Roman"/>
            </a:endParaRPr>
          </a:p>
          <a:p>
            <a:pPr marL="457200" marR="0" indent="457200" algn="just">
              <a:lnSpc>
                <a:spcPct val="115000"/>
              </a:lnSpc>
              <a:spcBef>
                <a:spcPts val="0"/>
              </a:spcBef>
              <a:spcAft>
                <a:spcPts val="1000"/>
              </a:spcAft>
            </a:pPr>
            <a:r>
              <a:rPr lang="en-US" sz="1400" dirty="0">
                <a:latin typeface="Times New Roman"/>
                <a:ea typeface="Calibri"/>
                <a:cs typeface="Times New Roman"/>
              </a:rPr>
              <a:t>«</a:t>
            </a:r>
            <a:r>
              <a:rPr lang="en-US" sz="1400" i="1" dirty="0">
                <a:latin typeface="Times New Roman"/>
                <a:ea typeface="Calibri"/>
                <a:cs typeface="Times New Roman"/>
              </a:rPr>
              <a:t>Life may have no meaning. Or even worse, it may have a meaning of which I disapprove (Ashleigh) — "</a:t>
            </a:r>
            <a:r>
              <a:rPr lang="ru-RU" sz="1400" i="1" dirty="0">
                <a:latin typeface="Times New Roman"/>
                <a:ea typeface="Calibri"/>
                <a:cs typeface="Times New Roman"/>
              </a:rPr>
              <a:t>Жизнь может быть бессмысленной</a:t>
            </a:r>
            <a:r>
              <a:rPr lang="en-US" sz="1400" i="1" dirty="0">
                <a:latin typeface="Times New Roman"/>
                <a:ea typeface="Calibri"/>
                <a:cs typeface="Times New Roman"/>
              </a:rPr>
              <a:t>. </a:t>
            </a:r>
            <a:r>
              <a:rPr lang="ru-RU" sz="1400" i="1" dirty="0">
                <a:latin typeface="Times New Roman"/>
                <a:ea typeface="Calibri"/>
                <a:cs typeface="Times New Roman"/>
              </a:rPr>
              <a:t>Или даже хуже, у нее может быть смысл, который я не одобряю".</a:t>
            </a:r>
            <a:r>
              <a:rPr lang="ru-RU" sz="1400" dirty="0">
                <a:latin typeface="Times New Roman"/>
                <a:ea typeface="Calibri"/>
                <a:cs typeface="Times New Roman"/>
              </a:rPr>
              <a:t> </a:t>
            </a:r>
            <a:endParaRPr lang="en-US" sz="1400" dirty="0">
              <a:ea typeface="Calibri"/>
              <a:cs typeface="Times New Roman"/>
            </a:endParaRPr>
          </a:p>
        </p:txBody>
      </p:sp>
    </p:spTree>
    <p:extLst>
      <p:ext uri="{BB962C8B-B14F-4D97-AF65-F5344CB8AC3E}">
        <p14:creationId xmlns:p14="http://schemas.microsoft.com/office/powerpoint/2010/main" val="3230567434"/>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50043" y="260648"/>
            <a:ext cx="8229600" cy="714380"/>
          </a:xfrm>
        </p:spPr>
        <p:style>
          <a:lnRef idx="1">
            <a:schemeClr val="dk1"/>
          </a:lnRef>
          <a:fillRef idx="2">
            <a:schemeClr val="dk1"/>
          </a:fillRef>
          <a:effectRef idx="1">
            <a:schemeClr val="dk1"/>
          </a:effectRef>
          <a:fontRef idx="minor">
            <a:schemeClr val="dk1"/>
          </a:fontRef>
        </p:style>
        <p:txBody>
          <a:bodyPr>
            <a:noAutofit/>
          </a:bodyPr>
          <a:lstStyle/>
          <a:p>
            <a:r>
              <a:rPr lang="ru-RU" sz="3200" b="1" dirty="0">
                <a:solidFill>
                  <a:prstClr val="black"/>
                </a:solidFill>
              </a:rPr>
              <a:t>Анализ английского юмора</a:t>
            </a:r>
            <a:endParaRPr lang="ru-RU" sz="3200" b="1" dirty="0"/>
          </a:p>
        </p:txBody>
      </p:sp>
      <p:sp>
        <p:nvSpPr>
          <p:cNvPr id="7" name="TextBox 6"/>
          <p:cNvSpPr txBox="1"/>
          <p:nvPr/>
        </p:nvSpPr>
        <p:spPr>
          <a:xfrm>
            <a:off x="571472" y="1500174"/>
            <a:ext cx="7786742" cy="3632276"/>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indent="457200" algn="just">
              <a:lnSpc>
                <a:spcPct val="115000"/>
              </a:lnSpc>
              <a:spcAft>
                <a:spcPts val="1000"/>
              </a:spcAft>
            </a:pPr>
            <a:r>
              <a:rPr lang="ru-RU" sz="1400" dirty="0">
                <a:latin typeface="Times New Roman"/>
                <a:ea typeface="Calibri"/>
                <a:cs typeface="Times New Roman"/>
              </a:rPr>
              <a:t>Способность видеть смешное в «черном юморе» (аспект ЧС — жестокость, физическое насилие и аспект БИ — рок, судьба, фатализм) не свойственна англичанам в силу неценностности данных аспектов:</a:t>
            </a:r>
            <a:endParaRPr lang="en-US" sz="1600" dirty="0">
              <a:ea typeface="Calibri"/>
              <a:cs typeface="Times New Roman"/>
            </a:endParaRPr>
          </a:p>
          <a:p>
            <a:pPr marL="457200" marR="0" indent="457200" algn="just">
              <a:lnSpc>
                <a:spcPct val="115000"/>
              </a:lnSpc>
              <a:spcBef>
                <a:spcPts val="0"/>
              </a:spcBef>
              <a:spcAft>
                <a:spcPts val="1000"/>
              </a:spcAft>
            </a:pPr>
            <a:r>
              <a:rPr lang="ru-RU" sz="1400" dirty="0">
                <a:latin typeface="Times New Roman"/>
                <a:ea typeface="Calibri"/>
                <a:cs typeface="Times New Roman"/>
              </a:rPr>
              <a:t> «Отсутствие причины для расправы анекдотически преломляется и в других русских анекдотах, странных для англичан.</a:t>
            </a:r>
            <a:endParaRPr lang="en-US" sz="1600" dirty="0">
              <a:ea typeface="Calibri"/>
              <a:cs typeface="Times New Roman"/>
            </a:endParaRPr>
          </a:p>
          <a:p>
            <a:pPr marL="457200" marR="0" indent="457200" algn="just">
              <a:lnSpc>
                <a:spcPct val="115000"/>
              </a:lnSpc>
              <a:spcBef>
                <a:spcPts val="0"/>
              </a:spcBef>
              <a:spcAft>
                <a:spcPts val="1000"/>
              </a:spcAft>
            </a:pPr>
            <a:r>
              <a:rPr lang="ru-RU" sz="1400" i="1" dirty="0">
                <a:latin typeface="Times New Roman"/>
                <a:ea typeface="Calibri"/>
                <a:cs typeface="Times New Roman"/>
              </a:rPr>
              <a:t>-Жена: За что ж ты меня ударил, я же ничего не сделала!</a:t>
            </a:r>
            <a:endParaRPr lang="en-US" sz="1600" dirty="0">
              <a:ea typeface="Calibri"/>
              <a:cs typeface="Times New Roman"/>
            </a:endParaRPr>
          </a:p>
          <a:p>
            <a:pPr marL="457200" marR="0" indent="457200" algn="just">
              <a:lnSpc>
                <a:spcPct val="115000"/>
              </a:lnSpc>
              <a:spcBef>
                <a:spcPts val="0"/>
              </a:spcBef>
              <a:spcAft>
                <a:spcPts val="1000"/>
              </a:spcAft>
            </a:pPr>
            <a:r>
              <a:rPr lang="ru-RU" sz="1400" i="1" dirty="0">
                <a:latin typeface="Times New Roman"/>
                <a:ea typeface="Calibri"/>
                <a:cs typeface="Times New Roman"/>
              </a:rPr>
              <a:t>- Муж: Было бы за что, вообще бы убил.</a:t>
            </a:r>
            <a:endParaRPr lang="en-US" sz="1600" dirty="0">
              <a:ea typeface="Calibri"/>
              <a:cs typeface="Times New Roman"/>
            </a:endParaRPr>
          </a:p>
          <a:p>
            <a:r>
              <a:rPr lang="ru-RU" sz="1400" dirty="0">
                <a:latin typeface="Times New Roman"/>
                <a:ea typeface="Calibri"/>
              </a:rPr>
              <a:t>Во многих случаях респонденты оказываются в затруднении при интерпретации шутки, если эта шутка, по их мнению, является жестокой. Иначе говоря, в одной культуре некоторое явление оценивается как комичное, а в другой получает неадекватную, сверхсензитивную оценку (с позиций исходной культуры). Существенное затруднение вызывают случаи русского черного юмора, англичанам требуется </a:t>
            </a:r>
            <a:r>
              <a:rPr lang="ru-RU" sz="1400" dirty="0" smtClean="0">
                <a:latin typeface="Times New Roman"/>
                <a:ea typeface="Calibri"/>
              </a:rPr>
              <a:t>усилие</a:t>
            </a:r>
            <a:r>
              <a:rPr lang="ru-RU" sz="1400" dirty="0">
                <a:latin typeface="Times New Roman"/>
                <a:ea typeface="Calibri"/>
              </a:rPr>
              <a:t>, чтобы понять комизм ситуации, в которой обыгрываются убийство, насилие, жестокость. </a:t>
            </a:r>
            <a:endParaRPr lang="en-US" sz="1400" dirty="0">
              <a:ea typeface="Calibri"/>
              <a:cs typeface="Times New Roman"/>
            </a:endParaRPr>
          </a:p>
        </p:txBody>
      </p:sp>
    </p:spTree>
    <p:extLst>
      <p:ext uri="{BB962C8B-B14F-4D97-AF65-F5344CB8AC3E}">
        <p14:creationId xmlns:p14="http://schemas.microsoft.com/office/powerpoint/2010/main" val="3948647450"/>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50043" y="260648"/>
            <a:ext cx="8229600" cy="714380"/>
          </a:xfrm>
        </p:spPr>
        <p:style>
          <a:lnRef idx="1">
            <a:schemeClr val="dk1"/>
          </a:lnRef>
          <a:fillRef idx="2">
            <a:schemeClr val="dk1"/>
          </a:fillRef>
          <a:effectRef idx="1">
            <a:schemeClr val="dk1"/>
          </a:effectRef>
          <a:fontRef idx="minor">
            <a:schemeClr val="dk1"/>
          </a:fontRef>
        </p:style>
        <p:txBody>
          <a:bodyPr>
            <a:noAutofit/>
          </a:bodyPr>
          <a:lstStyle/>
          <a:p>
            <a:r>
              <a:rPr lang="ru-RU" sz="3200" b="1" dirty="0">
                <a:solidFill>
                  <a:prstClr val="black"/>
                </a:solidFill>
              </a:rPr>
              <a:t>Анализ английского юмора</a:t>
            </a:r>
            <a:endParaRPr lang="ru-RU" sz="3200" b="1" dirty="0"/>
          </a:p>
        </p:txBody>
      </p:sp>
      <p:sp>
        <p:nvSpPr>
          <p:cNvPr id="7" name="TextBox 6"/>
          <p:cNvSpPr txBox="1"/>
          <p:nvPr/>
        </p:nvSpPr>
        <p:spPr>
          <a:xfrm>
            <a:off x="571472" y="1500174"/>
            <a:ext cx="7786742" cy="498495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indent="457200" algn="just">
              <a:lnSpc>
                <a:spcPct val="115000"/>
              </a:lnSpc>
              <a:spcAft>
                <a:spcPts val="1000"/>
              </a:spcAft>
            </a:pPr>
            <a:r>
              <a:rPr lang="uk-UA" sz="1200" dirty="0">
                <a:latin typeface="Times New Roman"/>
                <a:ea typeface="Calibri"/>
                <a:cs typeface="Times New Roman"/>
              </a:rPr>
              <a:t>Если в культурах с суперидной функцией ЧС (Россия, США) высокое положение в обществе, влиятельность, власть вызывают благоговейное уважение, то в английской культуре отсутствует всякий страх и преклонение перед статусом в обществе (неценностность и многомерность – УЭ уверенности, отсутствие страха в функции ЧС)</a:t>
            </a:r>
            <a:r>
              <a:rPr lang="ru-RU" sz="1200" dirty="0">
                <a:latin typeface="Times New Roman"/>
                <a:ea typeface="Calibri"/>
                <a:cs typeface="Times New Roman"/>
              </a:rPr>
              <a:t>:</a:t>
            </a:r>
            <a:endParaRPr lang="en-US" sz="1200" dirty="0">
              <a:ea typeface="Calibri"/>
              <a:cs typeface="Times New Roman"/>
            </a:endParaRPr>
          </a:p>
          <a:p>
            <a:pPr marL="457200" marR="0" indent="457200" algn="just">
              <a:lnSpc>
                <a:spcPct val="115000"/>
              </a:lnSpc>
              <a:spcBef>
                <a:spcPts val="0"/>
              </a:spcBef>
              <a:spcAft>
                <a:spcPts val="1000"/>
              </a:spcAft>
            </a:pPr>
            <a:r>
              <a:rPr lang="ru-RU" sz="1200" dirty="0" smtClean="0">
                <a:latin typeface="Times New Roman"/>
                <a:ea typeface="Calibri"/>
                <a:cs typeface="Times New Roman"/>
              </a:rPr>
              <a:t>«</a:t>
            </a:r>
            <a:r>
              <a:rPr lang="uk-UA" sz="1200" i="1" dirty="0" smtClean="0">
                <a:latin typeface="Times New Roman"/>
                <a:ea typeface="Calibri"/>
                <a:cs typeface="Times New Roman"/>
              </a:rPr>
              <a:t>В </a:t>
            </a:r>
            <a:r>
              <a:rPr lang="uk-UA" sz="1200" i="1" dirty="0">
                <a:latin typeface="Times New Roman"/>
                <a:ea typeface="Calibri"/>
                <a:cs typeface="Times New Roman"/>
              </a:rPr>
              <a:t>Лондоне на узкой улочке навстречу друг другу едут два шикарных лимузина "Бентли" и "Крайслер". Дорогу уступать никто не хочет, и в центре улочки они, едва не столкнувшись, останавливаются. Из "Крайслера" выскакивает черный водила - американец, из "Бентли" чинно выходит англичанин. Американец начинает орать и бешено жестикулировать:</a:t>
            </a:r>
            <a:endParaRPr lang="en-US" sz="1200" dirty="0">
              <a:ea typeface="Calibri"/>
              <a:cs typeface="Times New Roman"/>
            </a:endParaRPr>
          </a:p>
          <a:p>
            <a:pPr marL="457200" marR="0" indent="457200" algn="just">
              <a:lnSpc>
                <a:spcPct val="115000"/>
              </a:lnSpc>
              <a:spcBef>
                <a:spcPts val="0"/>
              </a:spcBef>
              <a:spcAft>
                <a:spcPts val="1000"/>
              </a:spcAft>
            </a:pPr>
            <a:r>
              <a:rPr lang="uk-UA" sz="1200" i="1" dirty="0">
                <a:latin typeface="Times New Roman"/>
                <a:ea typeface="Calibri"/>
                <a:cs typeface="Times New Roman"/>
              </a:rPr>
              <a:t>- Ты куда! Куда ты лезешь? Да ты знаешь, кого я везу?!!</a:t>
            </a:r>
            <a:endParaRPr lang="en-US" sz="1200" dirty="0">
              <a:ea typeface="Calibri"/>
              <a:cs typeface="Times New Roman"/>
            </a:endParaRPr>
          </a:p>
          <a:p>
            <a:pPr marL="457200" marR="0" indent="457200" algn="just">
              <a:lnSpc>
                <a:spcPct val="115000"/>
              </a:lnSpc>
              <a:spcBef>
                <a:spcPts val="0"/>
              </a:spcBef>
              <a:spcAft>
                <a:spcPts val="1000"/>
              </a:spcAft>
            </a:pPr>
            <a:r>
              <a:rPr lang="uk-UA" sz="1200" i="1" dirty="0">
                <a:latin typeface="Times New Roman"/>
                <a:ea typeface="Calibri"/>
                <a:cs typeface="Times New Roman"/>
              </a:rPr>
              <a:t>Англичанин оценивает происходящее невозмутимо и стоит с весьма помпезным видом.</a:t>
            </a:r>
            <a:endParaRPr lang="en-US" sz="1200" dirty="0">
              <a:ea typeface="Calibri"/>
              <a:cs typeface="Times New Roman"/>
            </a:endParaRPr>
          </a:p>
          <a:p>
            <a:pPr marL="457200" marR="0" indent="457200" algn="just">
              <a:lnSpc>
                <a:spcPct val="115000"/>
              </a:lnSpc>
              <a:spcBef>
                <a:spcPts val="0"/>
              </a:spcBef>
              <a:spcAft>
                <a:spcPts val="1000"/>
              </a:spcAft>
            </a:pPr>
            <a:r>
              <a:rPr lang="uk-UA" sz="1200" i="1" dirty="0">
                <a:latin typeface="Times New Roman"/>
                <a:ea typeface="Calibri"/>
                <a:cs typeface="Times New Roman"/>
              </a:rPr>
              <a:t>Американец продолжает крик:</a:t>
            </a:r>
            <a:endParaRPr lang="en-US" sz="1200" dirty="0">
              <a:ea typeface="Calibri"/>
              <a:cs typeface="Times New Roman"/>
            </a:endParaRPr>
          </a:p>
          <a:p>
            <a:pPr marL="457200" marR="0" indent="457200" algn="just">
              <a:lnSpc>
                <a:spcPct val="115000"/>
              </a:lnSpc>
              <a:spcBef>
                <a:spcPts val="0"/>
              </a:spcBef>
              <a:spcAft>
                <a:spcPts val="1000"/>
              </a:spcAft>
            </a:pPr>
            <a:r>
              <a:rPr lang="uk-UA" sz="1200" i="1" dirty="0">
                <a:latin typeface="Times New Roman"/>
                <a:ea typeface="Calibri"/>
                <a:cs typeface="Times New Roman"/>
              </a:rPr>
              <a:t>- У меня в машине сидит сам Билл Гейтс!!! И если ты...</a:t>
            </a:r>
            <a:endParaRPr lang="en-US" sz="1200" dirty="0">
              <a:ea typeface="Calibri"/>
              <a:cs typeface="Times New Roman"/>
            </a:endParaRPr>
          </a:p>
          <a:p>
            <a:pPr marL="457200" marR="0" indent="457200" algn="just">
              <a:lnSpc>
                <a:spcPct val="115000"/>
              </a:lnSpc>
              <a:spcBef>
                <a:spcPts val="0"/>
              </a:spcBef>
              <a:spcAft>
                <a:spcPts val="1000"/>
              </a:spcAft>
            </a:pPr>
            <a:r>
              <a:rPr lang="uk-UA" sz="1200" i="1" dirty="0" smtClean="0">
                <a:latin typeface="Times New Roman"/>
                <a:ea typeface="Calibri"/>
                <a:cs typeface="Times New Roman"/>
              </a:rPr>
              <a:t>Так проходит некоторое время. Американец </a:t>
            </a:r>
            <a:r>
              <a:rPr lang="uk-UA" sz="1200" i="1" dirty="0">
                <a:latin typeface="Times New Roman"/>
                <a:ea typeface="Calibri"/>
                <a:cs typeface="Times New Roman"/>
              </a:rPr>
              <a:t>не унимается</a:t>
            </a:r>
            <a:r>
              <a:rPr lang="uk-UA" sz="1200" i="1" dirty="0" smtClean="0">
                <a:latin typeface="Times New Roman"/>
                <a:ea typeface="Calibri"/>
                <a:cs typeface="Times New Roman"/>
              </a:rPr>
              <a:t>.</a:t>
            </a:r>
          </a:p>
          <a:p>
            <a:pPr marL="457200" marR="0" indent="457200" algn="just">
              <a:lnSpc>
                <a:spcPct val="115000"/>
              </a:lnSpc>
              <a:spcBef>
                <a:spcPts val="0"/>
              </a:spcBef>
              <a:spcAft>
                <a:spcPts val="1000"/>
              </a:spcAft>
            </a:pPr>
            <a:endParaRPr lang="uk-UA" sz="1200" i="1" dirty="0" smtClean="0">
              <a:latin typeface="Times New Roman"/>
              <a:ea typeface="Calibri"/>
              <a:cs typeface="Times New Roman"/>
            </a:endParaRPr>
          </a:p>
          <a:p>
            <a:pPr marL="457200" marR="0" indent="457200" algn="just">
              <a:lnSpc>
                <a:spcPct val="115000"/>
              </a:lnSpc>
              <a:spcBef>
                <a:spcPts val="0"/>
              </a:spcBef>
              <a:spcAft>
                <a:spcPts val="1000"/>
              </a:spcAft>
            </a:pPr>
            <a:r>
              <a:rPr lang="uk-UA" sz="1200" i="1" dirty="0" smtClean="0">
                <a:latin typeface="Times New Roman"/>
                <a:ea typeface="Calibri"/>
                <a:cs typeface="Times New Roman"/>
              </a:rPr>
              <a:t>Наконец</a:t>
            </a:r>
            <a:r>
              <a:rPr lang="uk-UA" sz="1200" i="1" dirty="0">
                <a:latin typeface="Times New Roman"/>
                <a:ea typeface="Calibri"/>
                <a:cs typeface="Times New Roman"/>
              </a:rPr>
              <a:t>, англичанин разворачивается, обходит свой </a:t>
            </a:r>
            <a:r>
              <a:rPr lang="uk-UA" sz="1200" i="1" dirty="0" smtClean="0">
                <a:latin typeface="Times New Roman"/>
                <a:ea typeface="Calibri"/>
                <a:cs typeface="Times New Roman"/>
              </a:rPr>
              <a:t>Бентли, открывает заднюю дверь - американец видит Английскую Королеву.</a:t>
            </a:r>
            <a:endParaRPr lang="en-US" sz="1200" dirty="0" smtClean="0">
              <a:ea typeface="Calibri"/>
              <a:cs typeface="Times New Roman"/>
            </a:endParaRPr>
          </a:p>
          <a:p>
            <a:pPr marL="457200" marR="0" indent="457200" algn="just">
              <a:lnSpc>
                <a:spcPct val="115000"/>
              </a:lnSpc>
              <a:spcBef>
                <a:spcPts val="0"/>
              </a:spcBef>
              <a:spcAft>
                <a:spcPts val="1000"/>
              </a:spcAft>
            </a:pPr>
            <a:r>
              <a:rPr lang="uk-UA" sz="1200" i="1" dirty="0" smtClean="0">
                <a:latin typeface="Times New Roman"/>
                <a:ea typeface="Calibri"/>
                <a:cs typeface="Times New Roman"/>
              </a:rPr>
              <a:t>Англичанин </a:t>
            </a:r>
            <a:r>
              <a:rPr lang="uk-UA" sz="1200" i="1" dirty="0">
                <a:latin typeface="Times New Roman"/>
                <a:ea typeface="Calibri"/>
                <a:cs typeface="Times New Roman"/>
              </a:rPr>
              <a:t>смотрит на него испепеляющим взглядом:</a:t>
            </a:r>
            <a:endParaRPr lang="en-US" sz="1200" dirty="0">
              <a:ea typeface="Calibri"/>
              <a:cs typeface="Times New Roman"/>
            </a:endParaRPr>
          </a:p>
          <a:p>
            <a:pPr marL="457200" marR="0" indent="457200" algn="just">
              <a:lnSpc>
                <a:spcPct val="115000"/>
              </a:lnSpc>
              <a:spcBef>
                <a:spcPts val="0"/>
              </a:spcBef>
              <a:spcAft>
                <a:spcPts val="1000"/>
              </a:spcAft>
            </a:pPr>
            <a:r>
              <a:rPr lang="uk-UA" sz="1200" i="1" dirty="0">
                <a:latin typeface="Times New Roman"/>
                <a:ea typeface="Calibri"/>
                <a:cs typeface="Times New Roman"/>
              </a:rPr>
              <a:t>- Hу, а это по-вашему - ковшик</a:t>
            </a:r>
            <a:r>
              <a:rPr lang="uk-UA" sz="1200" i="1" dirty="0" smtClean="0">
                <a:latin typeface="Times New Roman"/>
                <a:ea typeface="Calibri"/>
                <a:cs typeface="Times New Roman"/>
              </a:rPr>
              <a:t>?»</a:t>
            </a:r>
            <a:r>
              <a:rPr lang="uk-UA" sz="1200" dirty="0" smtClean="0">
                <a:latin typeface="Times New Roman"/>
                <a:ea typeface="Calibri"/>
                <a:cs typeface="Times New Roman"/>
              </a:rPr>
              <a:t>.</a:t>
            </a:r>
            <a:endParaRPr lang="en-US" sz="1200" dirty="0">
              <a:ea typeface="Calibri"/>
              <a:cs typeface="Times New Roman"/>
            </a:endParaRPr>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3789040"/>
            <a:ext cx="2506663" cy="152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8087085"/>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50043" y="260648"/>
            <a:ext cx="8229600" cy="714380"/>
          </a:xfrm>
        </p:spPr>
        <p:style>
          <a:lnRef idx="1">
            <a:schemeClr val="dk1"/>
          </a:lnRef>
          <a:fillRef idx="2">
            <a:schemeClr val="dk1"/>
          </a:fillRef>
          <a:effectRef idx="1">
            <a:schemeClr val="dk1"/>
          </a:effectRef>
          <a:fontRef idx="minor">
            <a:schemeClr val="dk1"/>
          </a:fontRef>
        </p:style>
        <p:txBody>
          <a:bodyPr>
            <a:noAutofit/>
          </a:bodyPr>
          <a:lstStyle/>
          <a:p>
            <a:r>
              <a:rPr lang="ru-RU" sz="3200" b="1" dirty="0"/>
              <a:t>Выводы по анализу английского юмора</a:t>
            </a:r>
            <a:endParaRPr lang="en-US" sz="3200" b="1" dirty="0"/>
          </a:p>
        </p:txBody>
      </p:sp>
      <p:sp>
        <p:nvSpPr>
          <p:cNvPr id="7" name="TextBox 6"/>
          <p:cNvSpPr txBox="1"/>
          <p:nvPr/>
        </p:nvSpPr>
        <p:spPr>
          <a:xfrm>
            <a:off x="571472" y="1500174"/>
            <a:ext cx="7786742" cy="394742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nSpc>
                <a:spcPct val="115000"/>
              </a:lnSpc>
              <a:spcAft>
                <a:spcPts val="1000"/>
              </a:spcAft>
            </a:pPr>
            <a:endParaRPr lang="en-US" sz="1400" dirty="0">
              <a:ea typeface="Calibri"/>
              <a:cs typeface="Times New Roman"/>
            </a:endParaRPr>
          </a:p>
          <a:p>
            <a:pPr marL="342900" marR="0" lvl="0" indent="-342900">
              <a:lnSpc>
                <a:spcPct val="115000"/>
              </a:lnSpc>
              <a:spcBef>
                <a:spcPts val="0"/>
              </a:spcBef>
              <a:spcAft>
                <a:spcPts val="1000"/>
              </a:spcAft>
              <a:buFont typeface="+mj-lt"/>
              <a:buAutoNum type="arabicPeriod"/>
            </a:pPr>
            <a:r>
              <a:rPr lang="ru-RU" sz="1400" dirty="0">
                <a:latin typeface="Times New Roman"/>
                <a:ea typeface="Calibri"/>
                <a:cs typeface="Times New Roman"/>
              </a:rPr>
              <a:t>В функции ЧЛ выявлена возможная многомерность.</a:t>
            </a:r>
            <a:endParaRPr lang="en-US" sz="1400" dirty="0">
              <a:ea typeface="Calibri"/>
              <a:cs typeface="Times New Roman"/>
            </a:endParaRPr>
          </a:p>
          <a:p>
            <a:pPr marL="342900" marR="0" lvl="0" indent="-342900">
              <a:lnSpc>
                <a:spcPct val="115000"/>
              </a:lnSpc>
              <a:spcBef>
                <a:spcPts val="0"/>
              </a:spcBef>
              <a:spcAft>
                <a:spcPts val="1000"/>
              </a:spcAft>
              <a:buFont typeface="+mj-lt"/>
              <a:buAutoNum type="arabicPeriod"/>
            </a:pPr>
            <a:r>
              <a:rPr lang="ru-RU" sz="1400" dirty="0">
                <a:latin typeface="Times New Roman"/>
                <a:ea typeface="Calibri"/>
                <a:cs typeface="Times New Roman"/>
              </a:rPr>
              <a:t>Функция БС ценностная, знак «минус», предположительно находится в блоке Эго.</a:t>
            </a:r>
            <a:endParaRPr lang="en-US" sz="1400" dirty="0">
              <a:ea typeface="Calibri"/>
              <a:cs typeface="Times New Roman"/>
            </a:endParaRPr>
          </a:p>
          <a:p>
            <a:pPr marL="342900" marR="0" lvl="0" indent="-342900">
              <a:lnSpc>
                <a:spcPct val="115000"/>
              </a:lnSpc>
              <a:spcBef>
                <a:spcPts val="0"/>
              </a:spcBef>
              <a:spcAft>
                <a:spcPts val="1000"/>
              </a:spcAft>
              <a:buFont typeface="+mj-lt"/>
              <a:buAutoNum type="arabicPeriod"/>
            </a:pPr>
            <a:r>
              <a:rPr lang="ru-RU" sz="1400" dirty="0">
                <a:latin typeface="Times New Roman"/>
                <a:ea typeface="Calibri"/>
                <a:cs typeface="Times New Roman"/>
              </a:rPr>
              <a:t>Функция ЧЭ неценностная, маломерная.</a:t>
            </a:r>
            <a:endParaRPr lang="en-US" sz="1400" dirty="0">
              <a:ea typeface="Calibri"/>
              <a:cs typeface="Times New Roman"/>
            </a:endParaRPr>
          </a:p>
          <a:p>
            <a:pPr marL="342900" marR="0" lvl="0" indent="-342900">
              <a:lnSpc>
                <a:spcPct val="115000"/>
              </a:lnSpc>
              <a:spcBef>
                <a:spcPts val="0"/>
              </a:spcBef>
              <a:spcAft>
                <a:spcPts val="1000"/>
              </a:spcAft>
              <a:buFont typeface="+mj-lt"/>
              <a:buAutoNum type="arabicPeriod"/>
            </a:pPr>
            <a:r>
              <a:rPr lang="ru-RU" sz="1400" dirty="0">
                <a:latin typeface="Times New Roman"/>
                <a:ea typeface="Calibri"/>
                <a:cs typeface="Times New Roman"/>
              </a:rPr>
              <a:t>Функция БИ неценностная, маломерная. </a:t>
            </a:r>
            <a:endParaRPr lang="en-US" sz="1400" dirty="0">
              <a:ea typeface="Calibri"/>
              <a:cs typeface="Times New Roman"/>
            </a:endParaRPr>
          </a:p>
          <a:p>
            <a:pPr marL="342900" marR="0" lvl="0" indent="-342900">
              <a:lnSpc>
                <a:spcPct val="115000"/>
              </a:lnSpc>
              <a:spcBef>
                <a:spcPts val="0"/>
              </a:spcBef>
              <a:spcAft>
                <a:spcPts val="1000"/>
              </a:spcAft>
              <a:buFont typeface="+mj-lt"/>
              <a:buAutoNum type="arabicPeriod"/>
            </a:pPr>
            <a:r>
              <a:rPr lang="ru-RU" sz="1400" dirty="0">
                <a:latin typeface="Times New Roman"/>
                <a:ea typeface="Calibri"/>
                <a:cs typeface="Times New Roman"/>
              </a:rPr>
              <a:t>Функция ЧИ ценностная, маломерная, со знаком «плюс», выявлены индикаторы блока Суперид.</a:t>
            </a:r>
            <a:endParaRPr lang="en-US" sz="1400" dirty="0">
              <a:ea typeface="Calibri"/>
              <a:cs typeface="Times New Roman"/>
            </a:endParaRPr>
          </a:p>
          <a:p>
            <a:pPr marL="342900" marR="0" lvl="0" indent="-342900">
              <a:lnSpc>
                <a:spcPct val="115000"/>
              </a:lnSpc>
              <a:spcBef>
                <a:spcPts val="0"/>
              </a:spcBef>
              <a:spcAft>
                <a:spcPts val="1000"/>
              </a:spcAft>
              <a:buFont typeface="+mj-lt"/>
              <a:buAutoNum type="arabicPeriod"/>
            </a:pPr>
            <a:r>
              <a:rPr lang="ru-RU" sz="1400" dirty="0">
                <a:latin typeface="Times New Roman"/>
                <a:ea typeface="Calibri"/>
                <a:cs typeface="Times New Roman"/>
              </a:rPr>
              <a:t>Функция ЧС неценностная, многомерная, со знаком «плюс».</a:t>
            </a:r>
            <a:endParaRPr lang="en-US" sz="1400" dirty="0">
              <a:ea typeface="Calibri"/>
              <a:cs typeface="Times New Roman"/>
            </a:endParaRPr>
          </a:p>
          <a:p>
            <a:pPr indent="457200">
              <a:lnSpc>
                <a:spcPct val="115000"/>
              </a:lnSpc>
              <a:spcAft>
                <a:spcPts val="1000"/>
              </a:spcAft>
            </a:pPr>
            <a:r>
              <a:rPr lang="ru-RU" sz="1400" dirty="0">
                <a:latin typeface="Times New Roman"/>
                <a:ea typeface="Calibri"/>
                <a:cs typeface="Times New Roman"/>
              </a:rPr>
              <a:t>Найденные параметры функций соответствуют модели ТИМа ЛСЭ, что согласуется с выводами, полученными в первой части статьи (анализ ИТИМа Англии при помощи наблюдений). Это позволяет рассматривать анализ народного юмора как перспективный инструмент в определении интегральных ТИМов. </a:t>
            </a:r>
            <a:endParaRPr lang="en-US" sz="1400" dirty="0">
              <a:ea typeface="Calibri"/>
              <a:cs typeface="Times New Roman"/>
            </a:endParaRPr>
          </a:p>
        </p:txBody>
      </p:sp>
    </p:spTree>
    <p:extLst>
      <p:ext uri="{BB962C8B-B14F-4D97-AF65-F5344CB8AC3E}">
        <p14:creationId xmlns:p14="http://schemas.microsoft.com/office/powerpoint/2010/main" val="3340864404"/>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11831" y="285728"/>
            <a:ext cx="8474927" cy="868346"/>
          </a:xfrm>
        </p:spPr>
        <p:style>
          <a:lnRef idx="1">
            <a:schemeClr val="dk1"/>
          </a:lnRef>
          <a:fillRef idx="2">
            <a:schemeClr val="dk1"/>
          </a:fillRef>
          <a:effectRef idx="1">
            <a:schemeClr val="dk1"/>
          </a:effectRef>
          <a:fontRef idx="minor">
            <a:schemeClr val="dk1"/>
          </a:fontRef>
        </p:style>
        <p:txBody>
          <a:bodyPr>
            <a:noAutofit/>
          </a:bodyPr>
          <a:lstStyle/>
          <a:p>
            <a:r>
              <a:rPr lang="ru-RU" b="1" dirty="0">
                <a:solidFill>
                  <a:prstClr val="black"/>
                </a:solidFill>
              </a:rPr>
              <a:t>Анализ </a:t>
            </a:r>
            <a:r>
              <a:rPr lang="ru-RU" b="1" dirty="0" smtClean="0">
                <a:solidFill>
                  <a:prstClr val="black"/>
                </a:solidFill>
              </a:rPr>
              <a:t>ИТИМа Англии</a:t>
            </a:r>
            <a:endParaRPr lang="ru-RU" sz="3200" dirty="0"/>
          </a:p>
        </p:txBody>
      </p:sp>
      <p:sp>
        <p:nvSpPr>
          <p:cNvPr id="7" name="TextBox 6"/>
          <p:cNvSpPr txBox="1"/>
          <p:nvPr/>
        </p:nvSpPr>
        <p:spPr>
          <a:xfrm>
            <a:off x="111831" y="1509803"/>
            <a:ext cx="7786742" cy="195489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indent="450215" algn="just">
              <a:lnSpc>
                <a:spcPct val="115000"/>
              </a:lnSpc>
              <a:spcAft>
                <a:spcPts val="1000"/>
              </a:spcAft>
            </a:pPr>
            <a:r>
              <a:rPr lang="ru-RU" sz="1400" dirty="0">
                <a:latin typeface="Times New Roman"/>
                <a:ea typeface="Calibri"/>
                <a:cs typeface="Times New Roman"/>
              </a:rPr>
              <a:t>Радость, положительные управляющие эмоции (УЭ</a:t>
            </a:r>
            <a:r>
              <a:rPr lang="ru-RU" sz="1400" dirty="0" smtClean="0">
                <a:latin typeface="Times New Roman"/>
                <a:ea typeface="Calibri"/>
                <a:cs typeface="Times New Roman"/>
              </a:rPr>
              <a:t>) от </a:t>
            </a:r>
            <a:r>
              <a:rPr lang="ru-RU" sz="1400" dirty="0">
                <a:latin typeface="Times New Roman"/>
                <a:ea typeface="Calibri"/>
                <a:cs typeface="Times New Roman"/>
              </a:rPr>
              <a:t>работы по дому, с материальными объектами — ценностность функции ЧЛ:</a:t>
            </a:r>
            <a:endParaRPr lang="en-US" sz="1600" dirty="0">
              <a:ea typeface="Calibri"/>
              <a:cs typeface="Times New Roman"/>
            </a:endParaRPr>
          </a:p>
          <a:p>
            <a:pPr marL="450215" marR="0" indent="450215" algn="just">
              <a:lnSpc>
                <a:spcPct val="115000"/>
              </a:lnSpc>
              <a:spcBef>
                <a:spcPts val="0"/>
              </a:spcBef>
              <a:spcAft>
                <a:spcPts val="1000"/>
              </a:spcAft>
            </a:pPr>
            <a:r>
              <a:rPr lang="ru-RU" sz="1400" i="1" dirty="0">
                <a:latin typeface="Times New Roman"/>
                <a:ea typeface="Calibri"/>
                <a:cs typeface="Times New Roman"/>
              </a:rPr>
              <a:t>«Любая, даже неприятная работа становится дома отрадным досугом. Когда соседи в воскресенье встречаются в пабе и один задает другому традиционный вопрос: «Что ты сделал за эту неделю?» — под этим имеется в виду не работа в лаборатории, не игра на бирже и не участие в предвыборной кампании. Каждый понимает, что речь идет о ремонте крыши, или о смене обоев в спальне, или о поездке за компостом для клумбы».</a:t>
            </a:r>
            <a:endParaRPr lang="en-US" sz="1600" dirty="0">
              <a:ea typeface="Calibri"/>
              <a:cs typeface="Times New Roman"/>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2604" y="3577642"/>
            <a:ext cx="2106613"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03936" y="3789039"/>
            <a:ext cx="6876256" cy="243470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indent="450215" algn="just">
              <a:lnSpc>
                <a:spcPct val="115000"/>
              </a:lnSpc>
              <a:spcAft>
                <a:spcPts val="1000"/>
              </a:spcAft>
            </a:pPr>
            <a:r>
              <a:rPr lang="ru-RU" sz="1400" dirty="0">
                <a:latin typeface="Times New Roman"/>
                <a:ea typeface="Calibri"/>
                <a:cs typeface="Times New Roman"/>
              </a:rPr>
              <a:t>Уверенность, сопровождаемая безразличием к оценке и отсутствием потребности в ней, является индикатором многомерности функции (чаще блок Эго):</a:t>
            </a:r>
            <a:endParaRPr lang="en-US" sz="1400" dirty="0">
              <a:ea typeface="Calibri"/>
              <a:cs typeface="Times New Roman"/>
            </a:endParaRPr>
          </a:p>
          <a:p>
            <a:pPr marL="450215" marR="0" indent="450215" algn="just">
              <a:lnSpc>
                <a:spcPct val="115000"/>
              </a:lnSpc>
              <a:spcBef>
                <a:spcPts val="0"/>
              </a:spcBef>
              <a:spcAft>
                <a:spcPts val="1000"/>
              </a:spcAft>
            </a:pPr>
            <a:r>
              <a:rPr lang="ru-RU" sz="1400" i="1" dirty="0">
                <a:latin typeface="Times New Roman"/>
                <a:ea typeface="Calibri"/>
                <a:cs typeface="Times New Roman"/>
              </a:rPr>
              <a:t>«Англичане не демонстративны в своем отношении к труду, как не демонстративны они в проявлении своих чувств вообще. Поначалу может показаться, что они делают все с прохладцей, шаляй-валяй, спустя рукава. Но постепенно начинаешь понимать, что их неторопливость, привычка избегать вытаращенных глаз и потного вдохновения отражает общий ритм жизни. Сочетание раскованности с отлаженностью — характерная черта английского быта</a:t>
            </a:r>
            <a:r>
              <a:rPr lang="ru-RU" sz="1400" i="1" dirty="0" smtClean="0">
                <a:latin typeface="Times New Roman"/>
                <a:ea typeface="Calibri"/>
                <a:cs typeface="Times New Roman"/>
              </a:rPr>
              <a:t>».</a:t>
            </a:r>
            <a:endParaRPr lang="en-US" sz="1400" dirty="0">
              <a:ea typeface="Calibri"/>
              <a:cs typeface="Times New Roman"/>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272808" y="427641"/>
            <a:ext cx="6681637" cy="923330"/>
          </a:xfrm>
          <a:prstGeom prst="rect">
            <a:avLst/>
          </a:prstGeom>
          <a:noFill/>
        </p:spPr>
        <p:txBody>
          <a:bodyPr wrap="none" lIns="91440" tIns="45720" rIns="91440" bIns="45720">
            <a:spAutoFit/>
          </a:bodyPr>
          <a:lstStyle/>
          <a:p>
            <a:pPr algn="ctr"/>
            <a:r>
              <a:rPr lang="ru-RU"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Спасибо за внимание</a:t>
            </a:r>
            <a:endParaRPr lang="ru-RU"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1556792"/>
            <a:ext cx="4115702" cy="4966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57158" y="285728"/>
            <a:ext cx="8229600" cy="642942"/>
          </a:xfrm>
        </p:spPr>
        <p:style>
          <a:lnRef idx="1">
            <a:schemeClr val="dk1"/>
          </a:lnRef>
          <a:fillRef idx="2">
            <a:schemeClr val="dk1"/>
          </a:fillRef>
          <a:effectRef idx="1">
            <a:schemeClr val="dk1"/>
          </a:effectRef>
          <a:fontRef idx="minor">
            <a:schemeClr val="dk1"/>
          </a:fontRef>
        </p:style>
        <p:txBody>
          <a:bodyPr>
            <a:noAutofit/>
          </a:bodyPr>
          <a:lstStyle/>
          <a:p>
            <a:r>
              <a:rPr lang="ru-RU" b="1" dirty="0" smtClean="0"/>
              <a:t>Анализ ИТИМа Англии</a:t>
            </a:r>
            <a:endParaRPr lang="ru-RU" sz="2400" dirty="0"/>
          </a:p>
        </p:txBody>
      </p:sp>
      <p:sp>
        <p:nvSpPr>
          <p:cNvPr id="7" name="TextBox 6"/>
          <p:cNvSpPr txBox="1"/>
          <p:nvPr/>
        </p:nvSpPr>
        <p:spPr>
          <a:xfrm>
            <a:off x="364944" y="1074680"/>
            <a:ext cx="5976664" cy="516006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indent="450215" algn="just">
              <a:lnSpc>
                <a:spcPct val="115000"/>
              </a:lnSpc>
              <a:spcAft>
                <a:spcPts val="1000"/>
              </a:spcAft>
            </a:pPr>
            <a:r>
              <a:rPr lang="ru-RU" sz="1400" dirty="0">
                <a:latin typeface="Times New Roman"/>
                <a:ea typeface="Calibri"/>
                <a:cs typeface="Times New Roman"/>
              </a:rPr>
              <a:t>Английской ментальности настолько дискомфортны перемены (маломерность функции БИ), что изыскиваются любые методы, чтобы этих перемен избежать. Знак «плюс» в функции ЧЛ направлен на максимальное сохранение, починку объектов, так, чтобы они могли еще долгое время служить, использоваться. А параметр времени в функции ЧЛ постоянно отслеживает свойства объектов, помогает вовремя замечать те изменения, которые нуждаются в </a:t>
            </a:r>
            <a:r>
              <a:rPr lang="ru-RU" sz="1400" dirty="0" smtClean="0">
                <a:latin typeface="Times New Roman"/>
                <a:ea typeface="Calibri"/>
                <a:cs typeface="Times New Roman"/>
              </a:rPr>
              <a:t>исправлении:</a:t>
            </a:r>
            <a:endParaRPr lang="en-US" sz="1400" dirty="0">
              <a:ea typeface="Calibri"/>
              <a:cs typeface="Times New Roman"/>
            </a:endParaRPr>
          </a:p>
          <a:p>
            <a:pPr marL="450215" marR="0" indent="450215" algn="just">
              <a:lnSpc>
                <a:spcPct val="115000"/>
              </a:lnSpc>
              <a:spcBef>
                <a:spcPts val="0"/>
              </a:spcBef>
              <a:spcAft>
                <a:spcPts val="1000"/>
              </a:spcAft>
            </a:pPr>
            <a:r>
              <a:rPr lang="ru-RU" sz="1400" i="1" dirty="0">
                <a:latin typeface="Times New Roman"/>
                <a:ea typeface="Calibri"/>
                <a:cs typeface="Times New Roman"/>
              </a:rPr>
              <a:t>«В Лондоне часто дивишься тому, как англичане переделывают старые дома. От первоначальной постройки не остается решительно ничего, кроме фасада. Но фасад этот с превеликими хлопотами и дополнительными затратами заботливо сохраняют в неприкосновенности, хотя здание от фундамента до крыши возводится заново. В этом суть английского подхода к жизни. Вместо того чтобы до основания сломать старое и на его месте воздвигнуть нечто совершенно новое, англичанин, как правило, старается многократно перестраивать, подновлять, приспосабливать к новым условиям то, что уже есть. Англичанин любит жить в окружении хорошо знакомых вещей. В убранстве дома, как и во многом другом, он прежде всего ценит старину и добротность (часто отождествляя эти понятия)». </a:t>
            </a:r>
            <a:endParaRPr lang="en-US" sz="1400" dirty="0">
              <a:ea typeface="Calibri"/>
              <a:cs typeface="Times New Roman"/>
            </a:endParaRPr>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2420887"/>
            <a:ext cx="2560881" cy="3434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57158" y="285728"/>
            <a:ext cx="8229600" cy="642942"/>
          </a:xfrm>
        </p:spPr>
        <p:style>
          <a:lnRef idx="1">
            <a:schemeClr val="dk1"/>
          </a:lnRef>
          <a:fillRef idx="2">
            <a:schemeClr val="dk1"/>
          </a:fillRef>
          <a:effectRef idx="1">
            <a:schemeClr val="dk1"/>
          </a:effectRef>
          <a:fontRef idx="minor">
            <a:schemeClr val="dk1"/>
          </a:fontRef>
        </p:style>
        <p:txBody>
          <a:bodyPr>
            <a:noAutofit/>
          </a:bodyPr>
          <a:lstStyle/>
          <a:p>
            <a:r>
              <a:rPr lang="ru-RU" b="1" dirty="0" smtClean="0"/>
              <a:t>Анализ ИТИМа Англии</a:t>
            </a:r>
            <a:endParaRPr lang="ru-RU" sz="2400" dirty="0"/>
          </a:p>
        </p:txBody>
      </p:sp>
      <p:sp>
        <p:nvSpPr>
          <p:cNvPr id="7" name="TextBox 6"/>
          <p:cNvSpPr txBox="1"/>
          <p:nvPr/>
        </p:nvSpPr>
        <p:spPr>
          <a:xfrm>
            <a:off x="389621" y="1051247"/>
            <a:ext cx="7730124" cy="269817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indent="450215" algn="just">
              <a:lnSpc>
                <a:spcPct val="115000"/>
              </a:lnSpc>
              <a:spcAft>
                <a:spcPts val="1000"/>
              </a:spcAft>
            </a:pPr>
            <a:r>
              <a:rPr lang="ru-RU" sz="1400" dirty="0">
                <a:latin typeface="Times New Roman"/>
                <a:ea typeface="Calibri"/>
                <a:cs typeface="Times New Roman"/>
              </a:rPr>
              <a:t>Близость к природе, возможность любоваться и поддерживать ее красоту — вот идеал жизни англичанина. Природа — это то, что приносит ему радость, удовольствие, притяжение, вызывает УЭ ценностной функции БС.</a:t>
            </a:r>
            <a:endParaRPr lang="en-US" sz="1400" dirty="0">
              <a:ea typeface="Calibri"/>
              <a:cs typeface="Times New Roman"/>
            </a:endParaRPr>
          </a:p>
          <a:p>
            <a:pPr marL="450215" marR="0" indent="450215" algn="just">
              <a:lnSpc>
                <a:spcPct val="115000"/>
              </a:lnSpc>
              <a:spcBef>
                <a:spcPts val="0"/>
              </a:spcBef>
              <a:spcAft>
                <a:spcPts val="1000"/>
              </a:spcAft>
            </a:pPr>
            <a:r>
              <a:rPr lang="ru-RU" sz="1400" i="1" dirty="0">
                <a:latin typeface="Times New Roman"/>
                <a:ea typeface="Calibri"/>
                <a:cs typeface="Times New Roman"/>
              </a:rPr>
              <a:t>«Если бы вам вздумалось вскрыть сердце англичанина, вы обнаружили бы в самой середине его клочок подстриженной лужайки. При первой же возможности англичанин любого общественного класса стремится усесться под деревом, или растянуться на траве, или неторопливо и безмолвно шагать под зеленым шатром дубов с сосредоточенным, слегка грустным выражением лица. Рай англичанина украшен газонами. И по этим газонам разгуливают британские праведники, покуривая свои трубки и держа свои неразлучные зонтики». </a:t>
            </a:r>
            <a:endParaRPr lang="en-US" sz="1400" dirty="0">
              <a:ea typeface="Calibri"/>
              <a:cs typeface="Times New Roman"/>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56" y="3933056"/>
            <a:ext cx="4230027" cy="2858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500355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57158" y="285728"/>
            <a:ext cx="8229600" cy="785818"/>
          </a:xfrm>
        </p:spPr>
        <p:style>
          <a:lnRef idx="1">
            <a:schemeClr val="dk1"/>
          </a:lnRef>
          <a:fillRef idx="2">
            <a:schemeClr val="dk1"/>
          </a:fillRef>
          <a:effectRef idx="1">
            <a:schemeClr val="dk1"/>
          </a:effectRef>
          <a:fontRef idx="minor">
            <a:schemeClr val="dk1"/>
          </a:fontRef>
        </p:style>
        <p:txBody>
          <a:bodyPr>
            <a:noAutofit/>
          </a:bodyPr>
          <a:lstStyle/>
          <a:p>
            <a:r>
              <a:rPr lang="ru-RU" b="1" dirty="0">
                <a:solidFill>
                  <a:prstClr val="black"/>
                </a:solidFill>
              </a:rPr>
              <a:t>Анализ ИТИМа Англии</a:t>
            </a:r>
            <a:endParaRPr lang="ru-RU" sz="2400" dirty="0"/>
          </a:p>
        </p:txBody>
      </p:sp>
      <p:sp>
        <p:nvSpPr>
          <p:cNvPr id="7" name="TextBox 6"/>
          <p:cNvSpPr txBox="1"/>
          <p:nvPr/>
        </p:nvSpPr>
        <p:spPr>
          <a:xfrm>
            <a:off x="570487" y="1177847"/>
            <a:ext cx="7786742" cy="565795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indent="450215" algn="just">
              <a:lnSpc>
                <a:spcPct val="115000"/>
              </a:lnSpc>
              <a:spcAft>
                <a:spcPts val="1000"/>
              </a:spcAft>
            </a:pPr>
            <a:r>
              <a:rPr lang="ru-RU" sz="1200" dirty="0">
                <a:latin typeface="Times New Roman"/>
                <a:ea typeface="Calibri"/>
                <a:cs typeface="Times New Roman"/>
              </a:rPr>
              <a:t>Можно выделить знак «минус» в функции БС — в Англии, как и в Японии, ценится естественная, природная </a:t>
            </a:r>
            <a:r>
              <a:rPr lang="ru-RU" sz="1200" dirty="0" smtClean="0">
                <a:latin typeface="Times New Roman"/>
                <a:ea typeface="Calibri"/>
                <a:cs typeface="Times New Roman"/>
              </a:rPr>
              <a:t>красота, </a:t>
            </a:r>
            <a:r>
              <a:rPr lang="ru-RU" sz="1200" dirty="0">
                <a:latin typeface="Times New Roman"/>
                <a:ea typeface="Calibri"/>
                <a:cs typeface="Times New Roman"/>
              </a:rPr>
              <a:t>учитывающая природные свойства объектов (блок с ЧЛ</a:t>
            </a:r>
            <a:r>
              <a:rPr lang="ru-RU" sz="1200" dirty="0" smtClean="0">
                <a:latin typeface="Times New Roman"/>
                <a:ea typeface="Calibri"/>
                <a:cs typeface="Times New Roman"/>
              </a:rPr>
              <a:t>). </a:t>
            </a:r>
            <a:r>
              <a:rPr lang="ru-RU" sz="1200" dirty="0">
                <a:latin typeface="Times New Roman"/>
                <a:ea typeface="Calibri"/>
                <a:cs typeface="Times New Roman"/>
              </a:rPr>
              <a:t>Во французском и китайском подходах, напротив, прослеживается знак «плюс» в функции БС — стремление к украшательству, созданию идеальной, симметричной, хоть и искусственной красоты, неприятие несовершенства:</a:t>
            </a:r>
            <a:endParaRPr lang="en-US" sz="1200" dirty="0">
              <a:ea typeface="Calibri"/>
              <a:cs typeface="Times New Roman"/>
            </a:endParaRPr>
          </a:p>
          <a:p>
            <a:pPr marL="450215" marR="0" indent="450215" algn="just">
              <a:lnSpc>
                <a:spcPct val="115000"/>
              </a:lnSpc>
              <a:spcBef>
                <a:spcPts val="0"/>
              </a:spcBef>
              <a:spcAft>
                <a:spcPts val="1000"/>
              </a:spcAft>
            </a:pPr>
            <a:r>
              <a:rPr lang="ru-RU" sz="1400" i="1" dirty="0">
                <a:latin typeface="Times New Roman"/>
                <a:ea typeface="Calibri"/>
                <a:cs typeface="Times New Roman"/>
              </a:rPr>
              <a:t>«Если французский садовник, как и французский повар, демонстрирует свою власть над ней, то англичане, наоборот, отдают предпочтение естественному перед искусственным. В этом контрасте между англичанами и французами нельзя не усмотреть тождества с главной чертой, разделяющей японцев и китайцев. В отличие от своих континентальных соседей оба островных народа в своем мироощущении ставят природу выше искусства. Как японский, так и английский садовник видят свою цель не в том, чтобы навязать природе свою волю, а лишь в том, чтобы подчеркнуть ее естественную красоту. Как японский, так и английский повар стремятся выявить натуральный вкус продукта в отличие от изобретательности и изощренности мастеров французской и китайской кухни. Уважение к материалу, к тому, что создано природой, — общая черта прикладного искусства двух островных народов.</a:t>
            </a:r>
            <a:endParaRPr lang="en-US" sz="1400" dirty="0">
              <a:ea typeface="Calibri"/>
              <a:cs typeface="Times New Roman"/>
            </a:endParaRPr>
          </a:p>
          <a:p>
            <a:pPr marL="450215" marR="0" indent="450215" algn="just">
              <a:lnSpc>
                <a:spcPct val="115000"/>
              </a:lnSpc>
              <a:spcBef>
                <a:spcPts val="0"/>
              </a:spcBef>
              <a:spcAft>
                <a:spcPts val="1000"/>
              </a:spcAft>
            </a:pPr>
            <a:r>
              <a:rPr lang="ru-RU" sz="1400" i="1" dirty="0">
                <a:latin typeface="Times New Roman"/>
                <a:ea typeface="Calibri"/>
                <a:cs typeface="Times New Roman"/>
              </a:rPr>
              <a:t>Хаотичность Лондона и Токио в сопоставлении с четкой планировкой Парижа и Пекина воплощает общий подход к жизни, свойственный двум островным народам: представление о том, что человеку следует как можно меньше вмешиваться в естественный ход вещей. На взгляд англичан и японцев, город должен расти так, как растет лес. И роль градостроителя, стало быть, не должна превышать роли садовника в английском парке или японском саду. Его дело лишь подправлять и облагораживать то, что сложилось само собой, а не вторгаться в разросшуюся ткань города со своими планами». </a:t>
            </a:r>
            <a:endParaRPr lang="en-US" sz="1400" dirty="0">
              <a:ea typeface="Calibri"/>
              <a:cs typeface="Times New Roman"/>
            </a:endParaRPr>
          </a:p>
        </p:txBody>
      </p:sp>
    </p:spTree>
    <p:extLst>
      <p:ext uri="{BB962C8B-B14F-4D97-AF65-F5344CB8AC3E}">
        <p14:creationId xmlns:p14="http://schemas.microsoft.com/office/powerpoint/2010/main" val="349609488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57158" y="285728"/>
            <a:ext cx="8229600" cy="785818"/>
          </a:xfrm>
        </p:spPr>
        <p:style>
          <a:lnRef idx="1">
            <a:schemeClr val="dk1"/>
          </a:lnRef>
          <a:fillRef idx="2">
            <a:schemeClr val="dk1"/>
          </a:fillRef>
          <a:effectRef idx="1">
            <a:schemeClr val="dk1"/>
          </a:effectRef>
          <a:fontRef idx="minor">
            <a:schemeClr val="dk1"/>
          </a:fontRef>
        </p:style>
        <p:txBody>
          <a:bodyPr>
            <a:noAutofit/>
          </a:bodyPr>
          <a:lstStyle/>
          <a:p>
            <a:r>
              <a:rPr lang="ru-RU" b="1" dirty="0">
                <a:solidFill>
                  <a:prstClr val="black"/>
                </a:solidFill>
              </a:rPr>
              <a:t>Анализ ИТИМа Англии</a:t>
            </a:r>
            <a:endParaRPr lang="ru-RU" sz="24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9456" y="3573016"/>
            <a:ext cx="4700030" cy="3188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268760"/>
            <a:ext cx="3683807" cy="2502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321015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07738" y="260648"/>
            <a:ext cx="8229600" cy="571504"/>
          </a:xfrm>
        </p:spPr>
        <p:style>
          <a:lnRef idx="1">
            <a:schemeClr val="dk1"/>
          </a:lnRef>
          <a:fillRef idx="2">
            <a:schemeClr val="dk1"/>
          </a:fillRef>
          <a:effectRef idx="1">
            <a:schemeClr val="dk1"/>
          </a:effectRef>
          <a:fontRef idx="minor">
            <a:schemeClr val="dk1"/>
          </a:fontRef>
        </p:style>
        <p:txBody>
          <a:bodyPr>
            <a:noAutofit/>
          </a:bodyPr>
          <a:lstStyle/>
          <a:p>
            <a:r>
              <a:rPr lang="ru-RU" sz="3200" b="1" dirty="0" smtClean="0"/>
              <a:t>Анализ ИТИМа Англии</a:t>
            </a:r>
            <a:endParaRPr lang="ru-RU" sz="3200" b="1" dirty="0"/>
          </a:p>
        </p:txBody>
      </p:sp>
      <p:sp>
        <p:nvSpPr>
          <p:cNvPr id="7" name="TextBox 6"/>
          <p:cNvSpPr txBox="1"/>
          <p:nvPr/>
        </p:nvSpPr>
        <p:spPr>
          <a:xfrm>
            <a:off x="307738" y="1124744"/>
            <a:ext cx="5256584" cy="344145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indent="450215" algn="just">
              <a:lnSpc>
                <a:spcPct val="115000"/>
              </a:lnSpc>
              <a:spcAft>
                <a:spcPts val="1000"/>
              </a:spcAft>
            </a:pPr>
            <a:r>
              <a:rPr lang="ru-RU" sz="1400" dirty="0">
                <a:latin typeface="Times New Roman"/>
                <a:ea typeface="Calibri"/>
                <a:cs typeface="Times New Roman"/>
              </a:rPr>
              <a:t>Об английской сдержанности ходят легенды. Соционически она объяснима наличием негибких ограничений в функции ЧЭ, вызванных ее маломерностью. Неприятие открытого проявления чувств, эмоций может указывать на неценностность функции ЧЭ:</a:t>
            </a:r>
            <a:endParaRPr lang="en-US" sz="1400" dirty="0">
              <a:ea typeface="Calibri"/>
              <a:cs typeface="Times New Roman"/>
            </a:endParaRPr>
          </a:p>
          <a:p>
            <a:pPr marL="450215" marR="0" indent="450215" algn="just">
              <a:lnSpc>
                <a:spcPct val="115000"/>
              </a:lnSpc>
              <a:spcBef>
                <a:spcPts val="0"/>
              </a:spcBef>
              <a:spcAft>
                <a:spcPts val="1000"/>
              </a:spcAft>
            </a:pPr>
            <a:r>
              <a:rPr lang="ru-RU" sz="1400" i="1" dirty="0">
                <a:latin typeface="Times New Roman"/>
                <a:ea typeface="Calibri"/>
                <a:cs typeface="Times New Roman"/>
              </a:rPr>
              <a:t>«Бережливость — вот качество, которое англичане проявляют и к деньгам, и к словам, и к эмоциям. Они врожденно недемонстративны, они не только предпочитают недомолвку преувеличению, но и неприязненно относятся к любому открытому выражению чувств, будь то любовь или ненависть, восторг или гнев. Порой хочется сделать вывод, что англичане флегматичны от природы: их эмоции пробуждаются медленно, почти никогда не выходят из-под контроля и быстро иссякают». </a:t>
            </a:r>
            <a:endParaRPr lang="en-US" sz="1400" dirty="0">
              <a:ea typeface="Calibri"/>
              <a:cs typeface="Times New Roman"/>
            </a:endParaRPr>
          </a:p>
        </p:txBody>
      </p:sp>
      <p:sp>
        <p:nvSpPr>
          <p:cNvPr id="8" name="TextBox 7"/>
          <p:cNvSpPr txBox="1"/>
          <p:nvPr/>
        </p:nvSpPr>
        <p:spPr>
          <a:xfrm>
            <a:off x="307738" y="4725144"/>
            <a:ext cx="8625986" cy="170713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indent="450215" algn="just">
              <a:lnSpc>
                <a:spcPct val="115000"/>
              </a:lnSpc>
              <a:spcAft>
                <a:spcPts val="1000"/>
              </a:spcAft>
            </a:pPr>
            <a:r>
              <a:rPr lang="ru-RU" sz="1400" dirty="0">
                <a:latin typeface="Times New Roman"/>
                <a:ea typeface="Calibri"/>
                <a:cs typeface="Times New Roman"/>
              </a:rPr>
              <a:t>В английском обществе с детства прививается необходимость сдерживать чувства, держать себя в руках (нормы в функции ЧЭ). Слезы, жалобы, даже со стороны детей, в сознании англичан являются постыдными, недостойными, позорными (УЭ маломерной функции ЧЭ):</a:t>
            </a:r>
            <a:endParaRPr lang="en-US" sz="1400" dirty="0">
              <a:ea typeface="Calibri"/>
              <a:cs typeface="Times New Roman"/>
            </a:endParaRPr>
          </a:p>
          <a:p>
            <a:pPr marL="450215" marR="0" indent="450215" algn="just">
              <a:lnSpc>
                <a:spcPct val="115000"/>
              </a:lnSpc>
              <a:spcBef>
                <a:spcPts val="0"/>
              </a:spcBef>
              <a:spcAft>
                <a:spcPts val="1000"/>
              </a:spcAft>
            </a:pPr>
            <a:r>
              <a:rPr lang="ru-RU" sz="1400" i="1" dirty="0">
                <a:latin typeface="Times New Roman"/>
                <a:ea typeface="Calibri"/>
                <a:cs typeface="Times New Roman"/>
              </a:rPr>
              <a:t>«Едва научившись ходить, </a:t>
            </a:r>
            <a:r>
              <a:rPr lang="ru-RU" sz="1400" i="1" u="sng" dirty="0">
                <a:latin typeface="Times New Roman"/>
                <a:ea typeface="Calibri"/>
                <a:cs typeface="Times New Roman"/>
              </a:rPr>
              <a:t>английский ребенок уже слышит излюбленную в этой стране фразу: «Возьми себя в руки!»</a:t>
            </a:r>
            <a:r>
              <a:rPr lang="ru-RU" sz="1400" i="1" dirty="0">
                <a:latin typeface="Times New Roman"/>
                <a:ea typeface="Calibri"/>
                <a:cs typeface="Times New Roman"/>
              </a:rPr>
              <a:t> Его с малолетства отучают льнуть к родителям за утешением в минуты боли или обиды. Детям внушают, что слезы — это нечто недостойное, почти позорное».</a:t>
            </a:r>
            <a:endParaRPr lang="en-US" sz="1400" dirty="0">
              <a:ea typeface="Calibri"/>
              <a:cs typeface="Times New Roman"/>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0671" y="1397314"/>
            <a:ext cx="3137588" cy="289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471482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57158" y="285728"/>
            <a:ext cx="8229600" cy="500066"/>
          </a:xfrm>
        </p:spPr>
        <p:style>
          <a:lnRef idx="1">
            <a:schemeClr val="dk1"/>
          </a:lnRef>
          <a:fillRef idx="2">
            <a:schemeClr val="dk1"/>
          </a:fillRef>
          <a:effectRef idx="1">
            <a:schemeClr val="dk1"/>
          </a:effectRef>
          <a:fontRef idx="minor">
            <a:schemeClr val="dk1"/>
          </a:fontRef>
        </p:style>
        <p:txBody>
          <a:bodyPr>
            <a:noAutofit/>
          </a:bodyPr>
          <a:lstStyle/>
          <a:p>
            <a:r>
              <a:rPr lang="ru-RU" sz="3200" b="1" dirty="0" smtClean="0"/>
              <a:t>Анализ ИТИМа Англии</a:t>
            </a:r>
            <a:endParaRPr lang="ru-RU" sz="3200" b="1" dirty="0"/>
          </a:p>
        </p:txBody>
      </p:sp>
      <p:sp>
        <p:nvSpPr>
          <p:cNvPr id="7" name="TextBox 6"/>
          <p:cNvSpPr txBox="1"/>
          <p:nvPr/>
        </p:nvSpPr>
        <p:spPr>
          <a:xfrm>
            <a:off x="544837" y="980728"/>
            <a:ext cx="5467323" cy="4441216"/>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indent="450215" algn="just">
              <a:lnSpc>
                <a:spcPct val="115000"/>
              </a:lnSpc>
              <a:spcAft>
                <a:spcPts val="1000"/>
              </a:spcAft>
            </a:pPr>
            <a:r>
              <a:rPr lang="ru-RU" sz="1400" dirty="0">
                <a:latin typeface="Times New Roman"/>
                <a:ea typeface="Calibri"/>
                <a:cs typeface="Times New Roman"/>
              </a:rPr>
              <a:t>В описании ситуаций, связанных со временем (БИ), можно отметить маломерные </a:t>
            </a:r>
            <a:r>
              <a:rPr lang="ru-RU" sz="1400" dirty="0" smtClean="0">
                <a:latin typeface="Times New Roman"/>
                <a:ea typeface="Calibri"/>
                <a:cs typeface="Times New Roman"/>
              </a:rPr>
              <a:t>УЭ</a:t>
            </a:r>
            <a:r>
              <a:rPr lang="ru-RU" sz="1400" strike="sngStrike" dirty="0" smtClean="0">
                <a:latin typeface="Times New Roman"/>
                <a:ea typeface="Calibri"/>
                <a:cs typeface="Times New Roman"/>
              </a:rPr>
              <a:t> </a:t>
            </a:r>
            <a:r>
              <a:rPr lang="ru-RU" sz="1400" dirty="0" smtClean="0">
                <a:latin typeface="Times New Roman"/>
                <a:ea typeface="Calibri"/>
                <a:cs typeface="Times New Roman"/>
              </a:rPr>
              <a:t>(ситуации</a:t>
            </a:r>
            <a:r>
              <a:rPr lang="ru-RU" sz="1400" dirty="0">
                <a:latin typeface="Times New Roman"/>
                <a:ea typeface="Calibri"/>
                <a:cs typeface="Times New Roman"/>
              </a:rPr>
              <a:t>, вынуждающие спешить и мешающие планировать время, воспринимаются болезненно):</a:t>
            </a:r>
            <a:endParaRPr lang="en-US" sz="1400" dirty="0">
              <a:ea typeface="Calibri"/>
              <a:cs typeface="Times New Roman"/>
            </a:endParaRPr>
          </a:p>
          <a:p>
            <a:pPr marL="450215" marR="0" indent="450215" algn="just">
              <a:lnSpc>
                <a:spcPct val="115000"/>
              </a:lnSpc>
              <a:spcBef>
                <a:spcPts val="0"/>
              </a:spcBef>
              <a:spcAft>
                <a:spcPts val="1000"/>
              </a:spcAft>
            </a:pPr>
            <a:r>
              <a:rPr lang="ru-RU" sz="1400" i="1" dirty="0">
                <a:latin typeface="Times New Roman"/>
                <a:ea typeface="Calibri"/>
                <a:cs typeface="Times New Roman"/>
              </a:rPr>
              <a:t>«Помню, как, прилетев однажды в Лондон из Дублина, мне пришлось вместе с другими пассажирами ждать четыре минуты, пока пришел чиновник паспортного контроля. Толпа прямо-таки готова была растерзать его на части.</a:t>
            </a:r>
            <a:endParaRPr lang="en-US" sz="1400" dirty="0">
              <a:ea typeface="Calibri"/>
              <a:cs typeface="Times New Roman"/>
            </a:endParaRPr>
          </a:p>
          <a:p>
            <a:pPr marL="450215" marR="0" indent="450215" algn="just">
              <a:lnSpc>
                <a:spcPct val="115000"/>
              </a:lnSpc>
              <a:spcBef>
                <a:spcPts val="0"/>
              </a:spcBef>
              <a:spcAft>
                <a:spcPts val="1000"/>
              </a:spcAft>
            </a:pPr>
            <a:r>
              <a:rPr lang="ru-RU" sz="1400" i="1" dirty="0">
                <a:latin typeface="Times New Roman"/>
                <a:ea typeface="Calibri"/>
                <a:cs typeface="Times New Roman"/>
              </a:rPr>
              <a:t>— Нас здесь двадцать шесть человек, и вы обокрали нас в общей сложности на сто четыре минуты, — ледяным тоном отчитывал клерка представительный джентльмен, постукивая своим зонтиком».</a:t>
            </a:r>
            <a:endParaRPr lang="en-US" sz="1400" dirty="0">
              <a:ea typeface="Calibri"/>
              <a:cs typeface="Times New Roman"/>
            </a:endParaRPr>
          </a:p>
          <a:p>
            <a:pPr marL="450215" marR="0" indent="450215" algn="just">
              <a:lnSpc>
                <a:spcPct val="115000"/>
              </a:lnSpc>
              <a:spcBef>
                <a:spcPts val="0"/>
              </a:spcBef>
              <a:spcAft>
                <a:spcPts val="1000"/>
              </a:spcAft>
            </a:pPr>
            <a:r>
              <a:rPr lang="ru-RU" sz="1400" i="1" dirty="0">
                <a:latin typeface="Times New Roman"/>
                <a:ea typeface="Calibri"/>
                <a:cs typeface="Times New Roman"/>
              </a:rPr>
              <a:t>«Гостей приглашают только заблаговременно (обычно за две-три недели) и на определенный час. Заявиться к знакомым запросто, без приглашения или известив их перед приходом по телефону, здесь не принято. Неожиданный звонок у входной двери — большая редкость в Лондоне».</a:t>
            </a:r>
            <a:endParaRPr lang="en-US" sz="1400" dirty="0">
              <a:ea typeface="Calibri"/>
              <a:cs typeface="Times New Roman"/>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1378437"/>
            <a:ext cx="2400826" cy="3645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7719141"/>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1925</TotalTime>
  <Words>4604</Words>
  <Application>Microsoft Office PowerPoint</Application>
  <PresentationFormat>Экран (4:3)</PresentationFormat>
  <Paragraphs>181</Paragraphs>
  <Slides>30</Slides>
  <Notes>28</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Тема Office</vt:lpstr>
      <vt:lpstr>Презентация PowerPoint</vt:lpstr>
      <vt:lpstr>О методике определения ИТИМа</vt:lpstr>
      <vt:lpstr>Анализ ИТИМа Англии</vt:lpstr>
      <vt:lpstr>Анализ ИТИМа Англии</vt:lpstr>
      <vt:lpstr>Анализ ИТИМа Англии</vt:lpstr>
      <vt:lpstr>Анализ ИТИМа Англии</vt:lpstr>
      <vt:lpstr>Анализ ИТИМа Англии</vt:lpstr>
      <vt:lpstr>Анализ ИТИМа Англии</vt:lpstr>
      <vt:lpstr>Анализ ИТИМа Англии</vt:lpstr>
      <vt:lpstr>Анализ ИТИМа Англии</vt:lpstr>
      <vt:lpstr>Анализ ИТИМа Англии</vt:lpstr>
      <vt:lpstr>Анализ ИТИМа Англии</vt:lpstr>
      <vt:lpstr>Анализ ИТИМа Англии</vt:lpstr>
      <vt:lpstr>Анализ ИТИМа Англии</vt:lpstr>
      <vt:lpstr>Анализ ИТИМа Англии</vt:lpstr>
      <vt:lpstr>Анализ ИТИМа Англии</vt:lpstr>
      <vt:lpstr>Анализ ИТИМа Англии</vt:lpstr>
      <vt:lpstr>Анализ ИТИМа Англии</vt:lpstr>
      <vt:lpstr>Анализ ИТИМа Англии</vt:lpstr>
      <vt:lpstr>Анализ ИТИМа Англии</vt:lpstr>
      <vt:lpstr>Анализ английского юмора</vt:lpstr>
      <vt:lpstr>Анализ английского юмора</vt:lpstr>
      <vt:lpstr>Анализ английского юмора</vt:lpstr>
      <vt:lpstr>Анализ английского юмора</vt:lpstr>
      <vt:lpstr>Анализ английского юмора</vt:lpstr>
      <vt:lpstr>Анализ английского юмора</vt:lpstr>
      <vt:lpstr>Анализ английского юмора</vt:lpstr>
      <vt:lpstr>Анализ английского юмора</vt:lpstr>
      <vt:lpstr>Выводы по анализу английского юмора</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Об ИТИМе английского народа</dc:title>
  <dc:creator>Виталина Тумольская</dc:creator>
  <cp:lastModifiedBy>Olga Karpenko</cp:lastModifiedBy>
  <cp:revision>97</cp:revision>
  <dcterms:created xsi:type="dcterms:W3CDTF">2013-08-21T12:11:52Z</dcterms:created>
  <dcterms:modified xsi:type="dcterms:W3CDTF">2017-09-27T23:46:45Z</dcterms:modified>
</cp:coreProperties>
</file>